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3" r:id="rId4"/>
    <p:sldMasterId id="2147483701" r:id="rId5"/>
  </p:sldMasterIdLst>
  <p:notesMasterIdLst>
    <p:notesMasterId r:id="rId33"/>
  </p:notesMasterIdLst>
  <p:handoutMasterIdLst>
    <p:handoutMasterId r:id="rId34"/>
  </p:handoutMasterIdLst>
  <p:sldIdLst>
    <p:sldId id="256" r:id="rId6"/>
    <p:sldId id="257" r:id="rId7"/>
    <p:sldId id="259" r:id="rId8"/>
    <p:sldId id="260" r:id="rId9"/>
    <p:sldId id="278" r:id="rId10"/>
    <p:sldId id="261" r:id="rId11"/>
    <p:sldId id="262" r:id="rId12"/>
    <p:sldId id="279" r:id="rId13"/>
    <p:sldId id="281" r:id="rId14"/>
    <p:sldId id="282" r:id="rId15"/>
    <p:sldId id="258" r:id="rId16"/>
    <p:sldId id="264" r:id="rId17"/>
    <p:sldId id="265" r:id="rId18"/>
    <p:sldId id="266" r:id="rId19"/>
    <p:sldId id="268" r:id="rId20"/>
    <p:sldId id="263" r:id="rId21"/>
    <p:sldId id="277" r:id="rId22"/>
    <p:sldId id="276" r:id="rId23"/>
    <p:sldId id="274" r:id="rId24"/>
    <p:sldId id="275" r:id="rId25"/>
    <p:sldId id="269" r:id="rId26"/>
    <p:sldId id="272" r:id="rId27"/>
    <p:sldId id="283" r:id="rId28"/>
    <p:sldId id="280" r:id="rId29"/>
    <p:sldId id="273" r:id="rId30"/>
    <p:sldId id="270" r:id="rId31"/>
    <p:sldId id="271" r:id="rId32"/>
  </p:sldIdLst>
  <p:sldSz cx="9721850" cy="7197725"/>
  <p:notesSz cx="6858000" cy="9144000"/>
  <p:custDataLst>
    <p:tags r:id="rId3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1A"/>
    <a:srgbClr val="D7D7D7"/>
    <a:srgbClr val="808080"/>
    <a:srgbClr val="0000CC"/>
    <a:srgbClr val="FFF20D"/>
    <a:srgbClr val="51A836"/>
    <a:srgbClr val="E37823"/>
    <a:srgbClr val="00A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22" y="-114"/>
      </p:cViewPr>
      <p:guideLst>
        <p:guide orient="horz" pos="2267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972A50-4005-4C8F-A2AA-C225B147DAB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615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685800"/>
            <a:ext cx="46291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C7573C-7887-48C0-A2F3-0CE4B8904B1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447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UCL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/>
          <p:cNvGrpSpPr/>
          <p:nvPr userDrawn="1"/>
        </p:nvGrpSpPr>
        <p:grpSpPr>
          <a:xfrm>
            <a:off x="0" y="0"/>
            <a:ext cx="9717088" cy="7199313"/>
            <a:chOff x="0" y="0"/>
            <a:chExt cx="9717088" cy="7199313"/>
          </a:xfrm>
        </p:grpSpPr>
        <p:grpSp>
          <p:nvGrpSpPr>
            <p:cNvPr id="28" name="Group 27"/>
            <p:cNvGrpSpPr/>
            <p:nvPr userDrawn="1"/>
          </p:nvGrpSpPr>
          <p:grpSpPr>
            <a:xfrm>
              <a:off x="0" y="0"/>
              <a:ext cx="9717088" cy="7199313"/>
              <a:chOff x="0" y="0"/>
              <a:chExt cx="9717088" cy="7199313"/>
            </a:xfrm>
          </p:grpSpPr>
          <p:grpSp>
            <p:nvGrpSpPr>
              <p:cNvPr id="19" name="Group 18"/>
              <p:cNvGrpSpPr/>
              <p:nvPr userDrawn="1"/>
            </p:nvGrpSpPr>
            <p:grpSpPr>
              <a:xfrm>
                <a:off x="0" y="0"/>
                <a:ext cx="9717088" cy="7199313"/>
                <a:chOff x="0" y="0"/>
                <a:chExt cx="9717088" cy="7199313"/>
              </a:xfrm>
            </p:grpSpPr>
            <p:sp>
              <p:nvSpPr>
                <p:cNvPr id="14" name="Line 9"/>
                <p:cNvSpPr>
                  <a:spLocks noChangeShapeType="1"/>
                </p:cNvSpPr>
                <p:nvPr/>
              </p:nvSpPr>
              <p:spPr bwMode="auto">
                <a:xfrm>
                  <a:off x="1216025" y="2971800"/>
                  <a:ext cx="8501063" cy="0"/>
                </a:xfrm>
                <a:prstGeom prst="line">
                  <a:avLst/>
                </a:prstGeom>
                <a:noFill/>
                <a:ln w="12700">
                  <a:solidFill>
                    <a:srgbClr val="E2001A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0"/>
                <p:cNvSpPr>
                  <a:spLocks noChangeShapeType="1"/>
                </p:cNvSpPr>
                <p:nvPr/>
              </p:nvSpPr>
              <p:spPr bwMode="auto">
                <a:xfrm>
                  <a:off x="1216025" y="6400800"/>
                  <a:ext cx="8501063" cy="0"/>
                </a:xfrm>
                <a:prstGeom prst="line">
                  <a:avLst/>
                </a:prstGeom>
                <a:noFill/>
                <a:ln w="12700">
                  <a:solidFill>
                    <a:srgbClr val="E2001A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1"/>
                <p:cNvSpPr>
                  <a:spLocks noChangeShapeType="1"/>
                </p:cNvSpPr>
                <p:nvPr/>
              </p:nvSpPr>
              <p:spPr bwMode="auto">
                <a:xfrm>
                  <a:off x="1216025" y="3738563"/>
                  <a:ext cx="8501063" cy="0"/>
                </a:xfrm>
                <a:prstGeom prst="line">
                  <a:avLst/>
                </a:prstGeom>
                <a:noFill/>
                <a:ln w="12700">
                  <a:solidFill>
                    <a:srgbClr val="E2001A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7" name="Picture 14" descr=" 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146175" cy="7199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25" name="Picture 40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l="12352" r="42043"/>
              <a:stretch>
                <a:fillRect/>
              </a:stretch>
            </p:blipFill>
            <p:spPr bwMode="auto">
              <a:xfrm>
                <a:off x="1143000" y="490538"/>
                <a:ext cx="2438400" cy="669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Immagine 17"/>
              <p:cNvPicPr>
                <a:picLocks noChangeAspect="1"/>
              </p:cNvPicPr>
              <p:nvPr userDrawn="1"/>
            </p:nvPicPr>
            <p:blipFill>
              <a:blip r:embed="rId4" cstate="print"/>
              <a:srcRect l="48604" t="46295"/>
              <a:stretch>
                <a:fillRect/>
              </a:stretch>
            </p:blipFill>
            <p:spPr bwMode="auto">
              <a:xfrm>
                <a:off x="3433502" y="816772"/>
                <a:ext cx="3706609" cy="353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7905600" y="381600"/>
              <a:ext cx="1442197" cy="932400"/>
            </a:xfrm>
            <a:prstGeom prst="rect">
              <a:avLst/>
            </a:prstGeom>
          </p:spPr>
        </p:pic>
      </p:grpSp>
      <p:sp>
        <p:nvSpPr>
          <p:cNvPr id="10257" name="Rectangle 1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213200" y="3027600"/>
            <a:ext cx="8154000" cy="608400"/>
          </a:xfrm>
        </p:spPr>
        <p:txBody>
          <a:bodyPr lIns="0" tIns="0" rIns="0" bIns="0" anchor="b"/>
          <a:lstStyle>
            <a:lvl1pPr marL="0" indent="0">
              <a:buFont typeface="Webdings" pitchFamily="18" charset="2"/>
              <a:buNone/>
              <a:defRPr sz="12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258" name="Rectangle 18"/>
          <p:cNvSpPr>
            <a:spLocks noGrp="1" noChangeArrowheads="1"/>
          </p:cNvSpPr>
          <p:nvPr userDrawn="1">
            <p:ph type="ctrTitle"/>
          </p:nvPr>
        </p:nvSpPr>
        <p:spPr>
          <a:xfrm>
            <a:off x="1213200" y="1666800"/>
            <a:ext cx="8154000" cy="1220400"/>
          </a:xfrm>
        </p:spPr>
        <p:txBody>
          <a:bodyPr lIns="0" tIns="0" rIns="0" bIns="0"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259" name="Rectangle 19"/>
          <p:cNvSpPr>
            <a:spLocks noGrp="1" noChangeArrowheads="1"/>
          </p:cNvSpPr>
          <p:nvPr userDrawn="1">
            <p:ph type="ftr" sz="quarter" idx="3"/>
          </p:nvPr>
        </p:nvSpPr>
        <p:spPr>
          <a:xfrm>
            <a:off x="1213200" y="6001200"/>
            <a:ext cx="8154000" cy="331200"/>
          </a:xfrm>
        </p:spPr>
        <p:txBody>
          <a:bodyPr lIns="0" tIns="0" rIns="0" bIns="133200" anchor="b"/>
          <a:lstStyle>
            <a:lvl1pPr>
              <a:spcBef>
                <a:spcPct val="20000"/>
              </a:spcBef>
              <a:defRPr sz="1400" b="1"/>
            </a:lvl1pPr>
          </a:lstStyle>
          <a:p>
            <a:endParaRPr lang="de-DE"/>
          </a:p>
        </p:txBody>
      </p:sp>
      <p:sp>
        <p:nvSpPr>
          <p:cNvPr id="10260" name="Rectangle 20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1213200" y="6598800"/>
            <a:ext cx="1980000" cy="532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000" b="1"/>
            </a:lvl1pPr>
          </a:lstStyle>
          <a:p>
            <a:endParaRPr lang="de-DE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7960" y="4625205"/>
            <a:ext cx="8263573" cy="142954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67960" y="3050703"/>
            <a:ext cx="8263573" cy="157450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8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0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7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0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7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6179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6473" y="1762776"/>
            <a:ext cx="4570620" cy="498509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49124" y="1762776"/>
            <a:ext cx="4570620" cy="498509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91189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6094" y="288244"/>
            <a:ext cx="8749665" cy="1199621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6094" y="1611158"/>
            <a:ext cx="4295505" cy="6714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44" indent="0">
              <a:buNone/>
              <a:defRPr sz="2100" b="1"/>
            </a:lvl2pPr>
            <a:lvl3pPr marL="966687" indent="0">
              <a:buNone/>
              <a:defRPr sz="1900" b="1"/>
            </a:lvl3pPr>
            <a:lvl4pPr marL="1450032" indent="0">
              <a:buNone/>
              <a:defRPr sz="1700" b="1"/>
            </a:lvl4pPr>
            <a:lvl5pPr marL="1933375" indent="0">
              <a:buNone/>
              <a:defRPr sz="1700" b="1"/>
            </a:lvl5pPr>
            <a:lvl6pPr marL="2416719" indent="0">
              <a:buNone/>
              <a:defRPr sz="1700" b="1"/>
            </a:lvl6pPr>
            <a:lvl7pPr marL="2900062" indent="0">
              <a:buNone/>
              <a:defRPr sz="1700" b="1"/>
            </a:lvl7pPr>
            <a:lvl8pPr marL="3383407" indent="0">
              <a:buNone/>
              <a:defRPr sz="1700" b="1"/>
            </a:lvl8pPr>
            <a:lvl9pPr marL="3866749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094" y="2282613"/>
            <a:ext cx="4295505" cy="414702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38566" y="1611158"/>
            <a:ext cx="4297193" cy="6714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44" indent="0">
              <a:buNone/>
              <a:defRPr sz="2100" b="1"/>
            </a:lvl2pPr>
            <a:lvl3pPr marL="966687" indent="0">
              <a:buNone/>
              <a:defRPr sz="1900" b="1"/>
            </a:lvl3pPr>
            <a:lvl4pPr marL="1450032" indent="0">
              <a:buNone/>
              <a:defRPr sz="1700" b="1"/>
            </a:lvl4pPr>
            <a:lvl5pPr marL="1933375" indent="0">
              <a:buNone/>
              <a:defRPr sz="1700" b="1"/>
            </a:lvl5pPr>
            <a:lvl6pPr marL="2416719" indent="0">
              <a:buNone/>
              <a:defRPr sz="1700" b="1"/>
            </a:lvl6pPr>
            <a:lvl7pPr marL="2900062" indent="0">
              <a:buNone/>
              <a:defRPr sz="1700" b="1"/>
            </a:lvl7pPr>
            <a:lvl8pPr marL="3383407" indent="0">
              <a:buNone/>
              <a:defRPr sz="1700" b="1"/>
            </a:lvl8pPr>
            <a:lvl9pPr marL="3866749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38566" y="2282613"/>
            <a:ext cx="4297193" cy="414702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64034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8681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3680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6094" y="286577"/>
            <a:ext cx="3198422" cy="121961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00973" y="286578"/>
            <a:ext cx="5434784" cy="61430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6094" y="1506191"/>
            <a:ext cx="3198422" cy="4923444"/>
          </a:xfrm>
        </p:spPr>
        <p:txBody>
          <a:bodyPr/>
          <a:lstStyle>
            <a:lvl1pPr marL="0" indent="0">
              <a:buNone/>
              <a:defRPr sz="1500"/>
            </a:lvl1pPr>
            <a:lvl2pPr marL="483344" indent="0">
              <a:buNone/>
              <a:defRPr sz="1300"/>
            </a:lvl2pPr>
            <a:lvl3pPr marL="966687" indent="0">
              <a:buNone/>
              <a:defRPr sz="1100"/>
            </a:lvl3pPr>
            <a:lvl4pPr marL="1450032" indent="0">
              <a:buNone/>
              <a:defRPr sz="1000"/>
            </a:lvl4pPr>
            <a:lvl5pPr marL="1933375" indent="0">
              <a:buNone/>
              <a:defRPr sz="1000"/>
            </a:lvl5pPr>
            <a:lvl6pPr marL="2416719" indent="0">
              <a:buNone/>
              <a:defRPr sz="1000"/>
            </a:lvl6pPr>
            <a:lvl7pPr marL="2900062" indent="0">
              <a:buNone/>
              <a:defRPr sz="1000"/>
            </a:lvl7pPr>
            <a:lvl8pPr marL="3383407" indent="0">
              <a:buNone/>
              <a:defRPr sz="1000"/>
            </a:lvl8pPr>
            <a:lvl9pPr marL="386674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55345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5551" y="5038407"/>
            <a:ext cx="5833110" cy="5948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05551" y="643130"/>
            <a:ext cx="5833110" cy="4318635"/>
          </a:xfrm>
        </p:spPr>
        <p:txBody>
          <a:bodyPr/>
          <a:lstStyle>
            <a:lvl1pPr marL="0" indent="0">
              <a:buNone/>
              <a:defRPr sz="3400"/>
            </a:lvl1pPr>
            <a:lvl2pPr marL="483344" indent="0">
              <a:buNone/>
              <a:defRPr sz="3000"/>
            </a:lvl2pPr>
            <a:lvl3pPr marL="966687" indent="0">
              <a:buNone/>
              <a:defRPr sz="2500"/>
            </a:lvl3pPr>
            <a:lvl4pPr marL="1450032" indent="0">
              <a:buNone/>
              <a:defRPr sz="2100"/>
            </a:lvl4pPr>
            <a:lvl5pPr marL="1933375" indent="0">
              <a:buNone/>
              <a:defRPr sz="2100"/>
            </a:lvl5pPr>
            <a:lvl6pPr marL="2416719" indent="0">
              <a:buNone/>
              <a:defRPr sz="2100"/>
            </a:lvl6pPr>
            <a:lvl7pPr marL="2900062" indent="0">
              <a:buNone/>
              <a:defRPr sz="2100"/>
            </a:lvl7pPr>
            <a:lvl8pPr marL="3383407" indent="0">
              <a:buNone/>
              <a:defRPr sz="2100"/>
            </a:lvl8pPr>
            <a:lvl9pPr marL="38667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05551" y="5633220"/>
            <a:ext cx="5833110" cy="844732"/>
          </a:xfrm>
        </p:spPr>
        <p:txBody>
          <a:bodyPr/>
          <a:lstStyle>
            <a:lvl1pPr marL="0" indent="0">
              <a:buNone/>
              <a:defRPr sz="1500"/>
            </a:lvl1pPr>
            <a:lvl2pPr marL="483344" indent="0">
              <a:buNone/>
              <a:defRPr sz="1300"/>
            </a:lvl2pPr>
            <a:lvl3pPr marL="966687" indent="0">
              <a:buNone/>
              <a:defRPr sz="1100"/>
            </a:lvl3pPr>
            <a:lvl4pPr marL="1450032" indent="0">
              <a:buNone/>
              <a:defRPr sz="1000"/>
            </a:lvl4pPr>
            <a:lvl5pPr marL="1933375" indent="0">
              <a:buNone/>
              <a:defRPr sz="1000"/>
            </a:lvl5pPr>
            <a:lvl6pPr marL="2416719" indent="0">
              <a:buNone/>
              <a:defRPr sz="1000"/>
            </a:lvl6pPr>
            <a:lvl7pPr marL="2900062" indent="0">
              <a:buNone/>
              <a:defRPr sz="1000"/>
            </a:lvl7pPr>
            <a:lvl8pPr marL="3383407" indent="0">
              <a:buNone/>
              <a:defRPr sz="1000"/>
            </a:lvl8pPr>
            <a:lvl9pPr marL="386674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47005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224824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93926" y="303237"/>
            <a:ext cx="2325818" cy="644463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6475" y="303237"/>
            <a:ext cx="6815422" cy="644463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72116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4400" indent="-284400">
              <a:defRPr sz="1600"/>
            </a:lvl1pPr>
            <a:lvl2pPr marL="759600" indent="-284400">
              <a:defRPr sz="1600"/>
            </a:lvl2pPr>
            <a:lvl3pPr marL="1238400" indent="-288000">
              <a:defRPr sz="1600"/>
            </a:lvl3pPr>
            <a:lvl4pPr marL="1710000" indent="-284400">
              <a:spcBef>
                <a:spcPts val="480"/>
              </a:spcBef>
              <a:defRPr sz="1600"/>
            </a:lvl4pPr>
            <a:lvl5pPr marL="2286000" indent="-284400">
              <a:spcBef>
                <a:spcPts val="480"/>
              </a:spcBef>
              <a:tabLst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7EF6-8632-4419-AAA0-4F8F9EE0E99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7EF6-8632-4419-AAA0-4F8F9EE0E99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068036" y="838800"/>
            <a:ext cx="1299164" cy="252000"/>
          </a:xfrm>
          <a:solidFill>
            <a:schemeClr val="bg1"/>
          </a:solidFill>
        </p:spPr>
        <p:txBody>
          <a:bodyPr wrap="none" lIns="97200" rIns="97200" anchor="ctr">
            <a:spAutoFit/>
          </a:bodyPr>
          <a:lstStyle>
            <a:lvl1pPr algn="r">
              <a:buNone/>
              <a:defRPr sz="1000" b="1" baseline="0">
                <a:solidFill>
                  <a:srgbClr val="E2001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mtClean="0"/>
              <a:t>Kapitel - Untertitel</a:t>
            </a:r>
            <a:endParaRPr lang="en-US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/>
          <a:lstStyle>
            <a:lvl1pPr marL="284400" indent="-284400">
              <a:defRPr sz="1600"/>
            </a:lvl1pPr>
            <a:lvl2pPr marL="759600" indent="-284400">
              <a:defRPr sz="1600"/>
            </a:lvl2pPr>
            <a:lvl3pPr marL="1238400" indent="-288000">
              <a:defRPr sz="1600"/>
            </a:lvl3pPr>
            <a:lvl4pPr marL="1710000" indent="-284400">
              <a:spcBef>
                <a:spcPts val="480"/>
              </a:spcBef>
              <a:defRPr sz="1600"/>
            </a:lvl4pPr>
            <a:lvl5pPr marL="2286000" indent="-284400">
              <a:spcBef>
                <a:spcPts val="480"/>
              </a:spcBef>
              <a:tabLst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7EF6-8632-4419-AAA0-4F8F9EE0E99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067600" y="838800"/>
            <a:ext cx="1299164" cy="252000"/>
          </a:xfrm>
          <a:solidFill>
            <a:schemeClr val="bg1"/>
          </a:solidFill>
        </p:spPr>
        <p:txBody>
          <a:bodyPr wrap="none" lIns="97200" rIns="97200" anchor="ctr">
            <a:spAutoFit/>
          </a:bodyPr>
          <a:lstStyle>
            <a:lvl1pPr algn="r">
              <a:buNone/>
              <a:defRPr sz="1000" b="1" baseline="0">
                <a:solidFill>
                  <a:srgbClr val="E2001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mtClean="0"/>
              <a:t>Kapitel - Untertitel</a:t>
            </a:r>
            <a:endParaRPr lang="en-US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/>
          <a:lstStyle>
            <a:lvl1pPr marL="284400" indent="-284400">
              <a:defRPr sz="1600"/>
            </a:lvl1pPr>
            <a:lvl2pPr marL="759600" indent="-284400">
              <a:defRPr sz="1600"/>
            </a:lvl2pPr>
            <a:lvl3pPr marL="1238400" indent="-288000">
              <a:defRPr sz="1600"/>
            </a:lvl3pPr>
            <a:lvl4pPr marL="1710000" indent="-284400">
              <a:spcBef>
                <a:spcPts val="480"/>
              </a:spcBef>
              <a:defRPr sz="1600"/>
            </a:lvl4pPr>
            <a:lvl5pPr marL="2286000" indent="-284400">
              <a:spcBef>
                <a:spcPts val="480"/>
              </a:spcBef>
              <a:tabLst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A8E37D-DA31-472E-85B0-24BD4A84E0E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 anchor="ctr"/>
          <a:lstStyle>
            <a:lvl1pPr marL="284400" indent="-284400">
              <a:defRPr sz="2000"/>
            </a:lvl1pPr>
            <a:lvl2pPr marL="759600" indent="-284400">
              <a:defRPr sz="2000"/>
            </a:lvl2pPr>
            <a:lvl3pPr marL="1238400" indent="-288000">
              <a:defRPr sz="2000"/>
            </a:lvl3pPr>
            <a:lvl4pPr marL="1710000" indent="-284400">
              <a:spcBef>
                <a:spcPts val="480"/>
              </a:spcBef>
              <a:defRPr sz="2000"/>
            </a:lvl4pPr>
            <a:lvl5pPr marL="2286000" indent="-284400">
              <a:spcBef>
                <a:spcPts val="480"/>
              </a:spcBef>
              <a:tabLst/>
              <a:defRPr sz="20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A8E37D-DA31-472E-85B0-24BD4A84E0E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 anchor="ctr"/>
          <a:lstStyle>
            <a:lvl1pPr marL="284400" indent="-284400">
              <a:spcBef>
                <a:spcPts val="432"/>
              </a:spcBef>
              <a:defRPr sz="1800"/>
            </a:lvl1pPr>
            <a:lvl2pPr marL="759600" indent="-284400">
              <a:spcBef>
                <a:spcPts val="432"/>
              </a:spcBef>
              <a:defRPr sz="1800"/>
            </a:lvl2pPr>
            <a:lvl3pPr marL="1238400" indent="-288000">
              <a:spcBef>
                <a:spcPts val="432"/>
              </a:spcBef>
              <a:defRPr sz="1800"/>
            </a:lvl3pPr>
            <a:lvl4pPr marL="1710000" indent="-284400">
              <a:spcBef>
                <a:spcPts val="432"/>
              </a:spcBef>
              <a:defRPr sz="1800"/>
            </a:lvl4pPr>
            <a:lvl5pPr marL="2286000" indent="-284400">
              <a:spcBef>
                <a:spcPts val="432"/>
              </a:spcBef>
              <a:tabLst/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7" name="Rectangle 1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213200" y="3027600"/>
            <a:ext cx="8154000" cy="608400"/>
          </a:xfrm>
        </p:spPr>
        <p:txBody>
          <a:bodyPr lIns="0" tIns="0" rIns="0" bIns="0" anchor="b"/>
          <a:lstStyle>
            <a:lvl1pPr marL="0" indent="0">
              <a:buFont typeface="Webdings" pitchFamily="18" charset="2"/>
              <a:buNone/>
              <a:defRPr sz="12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258" name="Rectangle 18"/>
          <p:cNvSpPr>
            <a:spLocks noGrp="1" noChangeArrowheads="1"/>
          </p:cNvSpPr>
          <p:nvPr userDrawn="1">
            <p:ph type="ctrTitle"/>
          </p:nvPr>
        </p:nvSpPr>
        <p:spPr>
          <a:xfrm>
            <a:off x="1213200" y="1666800"/>
            <a:ext cx="8154000" cy="1220400"/>
          </a:xfrm>
        </p:spPr>
        <p:txBody>
          <a:bodyPr lIns="0" tIns="0" rIns="0" bIns="0"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259" name="Rectangle 19"/>
          <p:cNvSpPr>
            <a:spLocks noGrp="1" noChangeArrowheads="1"/>
          </p:cNvSpPr>
          <p:nvPr userDrawn="1">
            <p:ph type="ftr" sz="quarter" idx="3"/>
          </p:nvPr>
        </p:nvSpPr>
        <p:spPr>
          <a:xfrm>
            <a:off x="1213200" y="6001200"/>
            <a:ext cx="8154000" cy="331200"/>
          </a:xfrm>
        </p:spPr>
        <p:txBody>
          <a:bodyPr lIns="0" tIns="0" rIns="0" bIns="133200" anchor="b"/>
          <a:lstStyle>
            <a:lvl1pPr>
              <a:spcBef>
                <a:spcPct val="20000"/>
              </a:spcBef>
              <a:defRPr sz="1400" b="1"/>
            </a:lvl1pPr>
          </a:lstStyle>
          <a:p>
            <a:endParaRPr lang="de-DE"/>
          </a:p>
        </p:txBody>
      </p:sp>
      <p:sp>
        <p:nvSpPr>
          <p:cNvPr id="10260" name="Rectangle 20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1213200" y="6598800"/>
            <a:ext cx="1980000" cy="532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000" b="1"/>
            </a:lvl1pPr>
          </a:lstStyle>
          <a:p>
            <a:endParaRPr lang="de-DE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0"/>
            <a:ext cx="9717088" cy="7199313"/>
            <a:chOff x="0" y="0"/>
            <a:chExt cx="9717088" cy="7199313"/>
          </a:xfrm>
        </p:grpSpPr>
        <p:grpSp>
          <p:nvGrpSpPr>
            <p:cNvPr id="2" name="Group 18"/>
            <p:cNvGrpSpPr/>
            <p:nvPr userDrawn="1"/>
          </p:nvGrpSpPr>
          <p:grpSpPr>
            <a:xfrm>
              <a:off x="0" y="0"/>
              <a:ext cx="9717088" cy="7199313"/>
              <a:chOff x="0" y="0"/>
              <a:chExt cx="9717088" cy="7199313"/>
            </a:xfrm>
          </p:grpSpPr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216025" y="2971800"/>
                <a:ext cx="850106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1216025" y="6400800"/>
                <a:ext cx="850106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1216025" y="3738563"/>
                <a:ext cx="850106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7" name="Picture 14" descr=" 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1146175" cy="7199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" name="Picture 40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12352" r="42043"/>
            <a:stretch>
              <a:fillRect/>
            </a:stretch>
          </p:blipFill>
          <p:spPr bwMode="auto">
            <a:xfrm>
              <a:off x="1143000" y="490538"/>
              <a:ext cx="2438400" cy="669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Immagine 17"/>
            <p:cNvPicPr>
              <a:picLocks noChangeAspect="1"/>
            </p:cNvPicPr>
            <p:nvPr userDrawn="1"/>
          </p:nvPicPr>
          <p:blipFill>
            <a:blip r:embed="rId4" cstate="print"/>
            <a:srcRect l="48604" t="46295"/>
            <a:stretch>
              <a:fillRect/>
            </a:stretch>
          </p:blipFill>
          <p:spPr bwMode="auto">
            <a:xfrm>
              <a:off x="3433502" y="816772"/>
              <a:ext cx="3706609" cy="353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9140" y="2235960"/>
            <a:ext cx="8263573" cy="154284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58279" y="4078712"/>
            <a:ext cx="6805295" cy="183941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44005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2389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13200" y="0"/>
            <a:ext cx="8146800" cy="96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Fare clic per modificare stile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3200" y="1259999"/>
            <a:ext cx="81468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90000"/>
            <a:ext cx="838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>
            <a:lvl1pPr algn="ctr" defTabSz="966788" eaLnBrk="0" hangingPunct="0">
              <a:defRPr sz="1200" b="1">
                <a:solidFill>
                  <a:srgbClr val="E2001A"/>
                </a:solidFill>
                <a:ea typeface="+mn-ea"/>
              </a:defRPr>
            </a:lvl1pPr>
          </a:lstStyle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3200" y="6480000"/>
            <a:ext cx="8146800" cy="32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de-DE"/>
          </a:p>
        </p:txBody>
      </p:sp>
      <p:grpSp>
        <p:nvGrpSpPr>
          <p:cNvPr id="17" name="Group 16"/>
          <p:cNvGrpSpPr/>
          <p:nvPr/>
        </p:nvGrpSpPr>
        <p:grpSpPr>
          <a:xfrm>
            <a:off x="255588" y="0"/>
            <a:ext cx="9463088" cy="7196139"/>
            <a:chOff x="255588" y="0"/>
            <a:chExt cx="9463088" cy="7196139"/>
          </a:xfrm>
        </p:grpSpPr>
        <p:grpSp>
          <p:nvGrpSpPr>
            <p:cNvPr id="16" name="Gruppieren 15"/>
            <p:cNvGrpSpPr/>
            <p:nvPr userDrawn="1"/>
          </p:nvGrpSpPr>
          <p:grpSpPr>
            <a:xfrm>
              <a:off x="841375" y="0"/>
              <a:ext cx="8877301" cy="7196139"/>
              <a:chOff x="841375" y="0"/>
              <a:chExt cx="8877301" cy="7196139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841375" y="0"/>
                <a:ext cx="0" cy="7196139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 type="none" w="med" len="lg"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211263" y="965200"/>
                <a:ext cx="850741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 type="none" w="med" len="lg"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  <p:pic>
          <p:nvPicPr>
            <p:cNvPr id="11" name="Picture 34" descr="UC Audit"/>
            <p:cNvPicPr>
              <a:picLocks noChangeAspect="1" noChangeArrowheads="1"/>
            </p:cNvPicPr>
            <p:nvPr userDrawn="1"/>
          </p:nvPicPr>
          <p:blipFill>
            <a:blip r:embed="rId9" cstate="print"/>
            <a:srcRect r="22739"/>
            <a:stretch>
              <a:fillRect/>
            </a:stretch>
          </p:blipFill>
          <p:spPr bwMode="auto">
            <a:xfrm rot="16200000">
              <a:off x="-384968" y="2714625"/>
              <a:ext cx="1612900" cy="331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Immagine 9" descr="UC BIS CMYK 3D L.png"/>
            <p:cNvPicPr>
              <a:picLocks noChangeAspect="1"/>
            </p:cNvPicPr>
            <p:nvPr userDrawn="1"/>
          </p:nvPicPr>
          <p:blipFill>
            <a:blip r:embed="rId10" cstate="print"/>
            <a:srcRect l="48604" t="46295"/>
            <a:stretch>
              <a:fillRect/>
            </a:stretch>
          </p:blipFill>
          <p:spPr bwMode="auto">
            <a:xfrm rot="16200000">
              <a:off x="-426291" y="1194642"/>
              <a:ext cx="1853291" cy="176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8" r:id="rId3"/>
    <p:sldLayoutId id="2147483700" r:id="rId4"/>
    <p:sldLayoutId id="2147483696" r:id="rId5"/>
    <p:sldLayoutId id="2147483697" r:id="rId6"/>
    <p:sldLayoutId id="2147483699" r:id="rId7"/>
  </p:sldLayoutIdLst>
  <p:hf hdr="0" ftr="0" dt="0"/>
  <p:txStyles>
    <p:titleStyle>
      <a:lvl1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2pPr>
      <a:lvl3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3pPr>
      <a:lvl4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4pPr>
      <a:lvl5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5pPr>
      <a:lvl6pPr marL="4572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6pPr>
      <a:lvl7pPr marL="9144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7pPr>
      <a:lvl8pPr marL="13716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8pPr>
      <a:lvl9pPr marL="18288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9pPr>
    </p:titleStyle>
    <p:bodyStyle>
      <a:lvl1pPr marL="284400" indent="-284400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1pPr>
      <a:lvl2pPr marL="759600" indent="-284400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2pPr>
      <a:lvl3pPr marL="1238400" indent="-288000" algn="l" defTabSz="966788" rtl="0" eaLnBrk="1" fontAlgn="base" hangingPunct="1">
        <a:spcBef>
          <a:spcPts val="48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3pPr>
      <a:lvl4pPr marL="1710000" indent="-284400" algn="l" defTabSz="966788" rtl="0" eaLnBrk="1" fontAlgn="base" hangingPunct="1">
        <a:spcBef>
          <a:spcPts val="48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84400" algn="l" defTabSz="966788" rtl="0" eaLnBrk="1" fontAlgn="base" hangingPunct="1">
        <a:spcBef>
          <a:spcPts val="48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6pPr>
      <a:lvl7pPr marL="32004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7pPr>
      <a:lvl8pPr marL="36576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8pPr>
      <a:lvl9pPr marL="41148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6094" y="288244"/>
            <a:ext cx="8749665" cy="1199621"/>
          </a:xfrm>
          <a:prstGeom prst="rect">
            <a:avLst/>
          </a:prstGeom>
        </p:spPr>
        <p:txBody>
          <a:bodyPr vert="horz" lIns="96669" tIns="48334" rIns="96669" bIns="48334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6094" y="1679471"/>
            <a:ext cx="8749665" cy="4750166"/>
          </a:xfrm>
          <a:prstGeom prst="rect">
            <a:avLst/>
          </a:prstGeom>
        </p:spPr>
        <p:txBody>
          <a:bodyPr vert="horz" lIns="96669" tIns="48334" rIns="96669" bIns="48334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86092" y="6671225"/>
            <a:ext cx="2268432" cy="383212"/>
          </a:xfrm>
          <a:prstGeom prst="rect">
            <a:avLst/>
          </a:prstGeom>
        </p:spPr>
        <p:txBody>
          <a:bodyPr vert="horz" lIns="96669" tIns="48334" rIns="96669" bIns="4833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49AB-10F7-46CB-BCC0-C21B764FFB52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21632" y="6671225"/>
            <a:ext cx="3078586" cy="383212"/>
          </a:xfrm>
          <a:prstGeom prst="rect">
            <a:avLst/>
          </a:prstGeom>
        </p:spPr>
        <p:txBody>
          <a:bodyPr vert="horz" lIns="96669" tIns="48334" rIns="96669" bIns="4833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67326" y="6671225"/>
            <a:ext cx="2268432" cy="383212"/>
          </a:xfrm>
          <a:prstGeom prst="rect">
            <a:avLst/>
          </a:prstGeom>
        </p:spPr>
        <p:txBody>
          <a:bodyPr vert="horz" lIns="96669" tIns="48334" rIns="96669" bIns="4833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22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66687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508" indent="-362508" algn="l" defTabSz="966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433" indent="-302090" algn="l" defTabSz="966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360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702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047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391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34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078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421" indent="-241672" algn="l" defTabSz="966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44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87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032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375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719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062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407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749" algn="l" defTabSz="9666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futureware.at/PostQuantum/AdditionalPublicKey/" TargetMode="External"/><Relationship Id="rId2" Type="http://schemas.openxmlformats.org/officeDocument/2006/relationships/hyperlink" Target="http://www2.futureware.at/PostQuantum/AdditionalKeyDraft.txt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Post Quantum Migration</a:t>
            </a:r>
            <a:endParaRPr lang="en-US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migrate</a:t>
            </a:r>
            <a:r>
              <a:rPr lang="de-DE" dirty="0" smtClean="0"/>
              <a:t> X.509 / TLS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Public-Key </a:t>
            </a:r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Drawbacks</a:t>
            </a:r>
            <a:r>
              <a:rPr lang="de-DE" dirty="0" smtClean="0"/>
              <a:t> Variant A: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complex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configure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user</a:t>
            </a:r>
          </a:p>
          <a:p>
            <a:r>
              <a:rPr lang="de-DE" dirty="0" err="1" smtClean="0"/>
              <a:t>confusing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users</a:t>
            </a:r>
            <a:r>
              <a:rPr lang="de-DE" dirty="0"/>
              <a:t> </a:t>
            </a:r>
            <a:r>
              <a:rPr lang="de-DE" dirty="0" smtClean="0"/>
              <a:t>(and PKI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confusing</a:t>
            </a:r>
            <a:r>
              <a:rPr lang="de-DE" dirty="0" smtClean="0"/>
              <a:t>)</a:t>
            </a:r>
          </a:p>
          <a:p>
            <a:r>
              <a:rPr lang="de-DE" dirty="0" smtClean="0"/>
              <a:t>Double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2 </a:t>
            </a:r>
            <a:r>
              <a:rPr lang="de-DE" dirty="0" err="1" smtClean="0"/>
              <a:t>certificates</a:t>
            </a:r>
            <a:endParaRPr lang="de-DE" dirty="0" smtClean="0"/>
          </a:p>
          <a:p>
            <a:r>
              <a:rPr lang="de-DE" dirty="0" err="1" smtClean="0"/>
              <a:t>none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servers</a:t>
            </a:r>
            <a:r>
              <a:rPr lang="de-DE" dirty="0" smtClean="0"/>
              <a:t> support </a:t>
            </a:r>
            <a:r>
              <a:rPr lang="de-DE" dirty="0" err="1" smtClean="0"/>
              <a:t>ciphersuite-dependent</a:t>
            </a:r>
            <a:r>
              <a:rPr lang="de-DE" dirty="0" smtClean="0"/>
              <a:t> certificate selection </a:t>
            </a:r>
            <a:r>
              <a:rPr lang="de-DE" dirty="0" err="1" smtClean="0"/>
              <a:t>yet</a:t>
            </a:r>
            <a:endParaRPr lang="de-DE" dirty="0" smtClean="0"/>
          </a:p>
          <a:p>
            <a:r>
              <a:rPr lang="de-DE" dirty="0" smtClean="0"/>
              <a:t>And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S/Mime? </a:t>
            </a:r>
            <a:r>
              <a:rPr lang="de-DE" dirty="0" err="1" smtClean="0"/>
              <a:t>How</a:t>
            </a:r>
            <a:r>
              <a:rPr lang="de-DE" dirty="0" smtClean="0"/>
              <a:t> do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peer</a:t>
            </a:r>
            <a:r>
              <a:rPr lang="de-DE" dirty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276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Variant B: Additional Public Keys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7"/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add NTRU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optional </a:t>
            </a:r>
            <a:r>
              <a:rPr lang="de-DE" dirty="0" err="1" smtClean="0"/>
              <a:t>extensions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:</a:t>
            </a:r>
          </a:p>
          <a:p>
            <a:pPr marL="3383406" lvl="7" indent="0">
              <a:buNone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Fensterinhalt vertikal verschieben 5"/>
          <p:cNvSpPr/>
          <p:nvPr/>
        </p:nvSpPr>
        <p:spPr>
          <a:xfrm>
            <a:off x="252413" y="1654646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Root</a:t>
            </a: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Self</a:t>
            </a:r>
            <a:r>
              <a:rPr lang="de-DE" dirty="0" smtClean="0"/>
              <a:t>-Signature</a:t>
            </a:r>
            <a:endParaRPr lang="en-US" dirty="0"/>
          </a:p>
        </p:txBody>
      </p:sp>
      <p:sp>
        <p:nvSpPr>
          <p:cNvPr id="7" name="Fensterinhalt vertikal verschieben 6"/>
          <p:cNvSpPr/>
          <p:nvPr/>
        </p:nvSpPr>
        <p:spPr>
          <a:xfrm>
            <a:off x="3060725" y="2722864"/>
            <a:ext cx="3600400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Intermediate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Intermediate</a:t>
            </a:r>
          </a:p>
          <a:p>
            <a:pPr algn="ctr"/>
            <a:r>
              <a:rPr lang="de-DE" dirty="0" smtClean="0"/>
              <a:t>RSA Signature</a:t>
            </a:r>
          </a:p>
        </p:txBody>
      </p:sp>
      <p:sp>
        <p:nvSpPr>
          <p:cNvPr id="8" name="Fensterinhalt vertikal verschieben 7"/>
          <p:cNvSpPr/>
          <p:nvPr/>
        </p:nvSpPr>
        <p:spPr>
          <a:xfrm>
            <a:off x="6301085" y="3742878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Server Certificate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Server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X: NTRU </a:t>
            </a:r>
            <a:r>
              <a:rPr lang="de-DE" b="1" dirty="0" err="1" smtClean="0">
                <a:solidFill>
                  <a:schemeClr val="tx1"/>
                </a:solidFill>
              </a:rPr>
              <a:t>Pubkey</a:t>
            </a:r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/>
              <a:t>RSA Signature</a:t>
            </a:r>
          </a:p>
        </p:txBody>
      </p:sp>
    </p:spTree>
    <p:extLst>
      <p:ext uri="{BB962C8B-B14F-4D97-AF65-F5344CB8AC3E}">
        <p14:creationId xmlns:p14="http://schemas.microsoft.com/office/powerpoint/2010/main" val="23164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Additional Public Keys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included</a:t>
            </a:r>
            <a:r>
              <a:rPr lang="de-DE" dirty="0" smtClean="0"/>
              <a:t> in a certificate</a:t>
            </a:r>
          </a:p>
          <a:p>
            <a:pPr lvl="1"/>
            <a:r>
              <a:rPr lang="de-DE" dirty="0" err="1" smtClean="0"/>
              <a:t>as</a:t>
            </a:r>
            <a:r>
              <a:rPr lang="de-DE" dirty="0" smtClean="0"/>
              <a:t> a non-</a:t>
            </a:r>
            <a:r>
              <a:rPr lang="de-DE" dirty="0" err="1" smtClean="0"/>
              <a:t>critical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it´s</a:t>
            </a:r>
            <a:r>
              <a:rPr lang="de-DE" dirty="0" smtClean="0"/>
              <a:t> optional and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ignored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understood</a:t>
            </a:r>
            <a:r>
              <a:rPr lang="de-DE" dirty="0" smtClean="0"/>
              <a:t>) extension</a:t>
            </a:r>
          </a:p>
          <a:p>
            <a:r>
              <a:rPr lang="de-DE" dirty="0" smtClean="0"/>
              <a:t>Old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do not </a:t>
            </a:r>
            <a:r>
              <a:rPr lang="de-DE" dirty="0" err="1" smtClean="0"/>
              <a:t>understand</a:t>
            </a:r>
            <a:r>
              <a:rPr lang="de-DE" dirty="0" smtClean="0"/>
              <a:t> NTRU </a:t>
            </a:r>
            <a:r>
              <a:rPr lang="de-DE" dirty="0" err="1" smtClean="0"/>
              <a:t>yet</a:t>
            </a:r>
            <a:r>
              <a:rPr lang="de-DE" dirty="0" smtClean="0"/>
              <a:t>, </a:t>
            </a:r>
            <a:r>
              <a:rPr lang="de-DE" dirty="0" err="1" smtClean="0"/>
              <a:t>or</a:t>
            </a:r>
            <a:r>
              <a:rPr lang="de-DE" dirty="0" smtClean="0"/>
              <a:t> do not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NTRU </a:t>
            </a:r>
            <a:r>
              <a:rPr lang="de-DE" dirty="0" err="1" smtClean="0"/>
              <a:t>root</a:t>
            </a:r>
            <a:r>
              <a:rPr lang="de-DE" dirty="0" smtClean="0"/>
              <a:t> </a:t>
            </a:r>
            <a:r>
              <a:rPr lang="de-DE" dirty="0" err="1" smtClean="0"/>
              <a:t>certs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continue</a:t>
            </a:r>
            <a:r>
              <a:rPr lang="de-DE" dirty="0" smtClean="0"/>
              <a:t> </a:t>
            </a:r>
            <a:r>
              <a:rPr lang="de-DE" dirty="0" err="1" smtClean="0"/>
              <a:t>communicating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RSA.</a:t>
            </a:r>
          </a:p>
          <a:p>
            <a:r>
              <a:rPr lang="de-DE" dirty="0" err="1" smtClean="0"/>
              <a:t>Newer</a:t>
            </a:r>
            <a:r>
              <a:rPr lang="de-DE" dirty="0" smtClean="0"/>
              <a:t>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support NTRU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90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Additional Public Keys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included</a:t>
            </a:r>
            <a:r>
              <a:rPr lang="de-DE" dirty="0" smtClean="0"/>
              <a:t> in a normal RSA certificate</a:t>
            </a:r>
          </a:p>
          <a:p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additional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secondary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Specification</a:t>
            </a:r>
            <a:r>
              <a:rPr lang="de-DE" dirty="0" smtClean="0"/>
              <a:t>: </a:t>
            </a:r>
          </a:p>
          <a:p>
            <a:r>
              <a:rPr lang="de-DE" sz="2400" dirty="0">
                <a:hlinkClick r:id="rId2"/>
              </a:rPr>
              <a:t>http://</a:t>
            </a:r>
            <a:r>
              <a:rPr lang="de-DE" sz="2400" dirty="0" smtClean="0">
                <a:hlinkClick r:id="rId2"/>
              </a:rPr>
              <a:t>www2.futureware.at/PostQuantum/AdditionalKeyDraft.txt</a:t>
            </a:r>
            <a:r>
              <a:rPr lang="de-DE" sz="2400" dirty="0" smtClean="0"/>
              <a:t> </a:t>
            </a:r>
          </a:p>
          <a:p>
            <a:r>
              <a:rPr lang="de-DE" dirty="0" smtClean="0"/>
              <a:t>Demo: </a:t>
            </a:r>
            <a:r>
              <a:rPr lang="de-DE" sz="2400" dirty="0">
                <a:hlinkClick r:id="rId3"/>
              </a:rPr>
              <a:t>http://</a:t>
            </a:r>
            <a:r>
              <a:rPr lang="de-DE" sz="2400" dirty="0" smtClean="0">
                <a:hlinkClick r:id="rId3"/>
              </a:rPr>
              <a:t>www2.futureware.at/PostQuantum/AdditionalPublicKey/</a:t>
            </a:r>
            <a:r>
              <a:rPr lang="de-DE" sz="2400" dirty="0" smtClean="0"/>
              <a:t> </a:t>
            </a:r>
            <a:endParaRPr lang="de-DE" sz="2400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08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Additional Public Keys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integrated</a:t>
            </a:r>
            <a:r>
              <a:rPr lang="de-DE" dirty="0" smtClean="0"/>
              <a:t> in an automatic </a:t>
            </a:r>
            <a:r>
              <a:rPr lang="de-DE" dirty="0" err="1" smtClean="0"/>
              <a:t>way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certificate request </a:t>
            </a:r>
            <a:r>
              <a:rPr lang="de-DE" dirty="0" err="1" smtClean="0"/>
              <a:t>generation</a:t>
            </a:r>
            <a:r>
              <a:rPr lang="de-DE" dirty="0" smtClean="0"/>
              <a:t> software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automatically</a:t>
            </a:r>
            <a:r>
              <a:rPr lang="de-DE" dirty="0" smtClean="0"/>
              <a:t> </a:t>
            </a:r>
            <a:r>
              <a:rPr lang="de-DE" dirty="0" err="1" smtClean="0"/>
              <a:t>generate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RSA and NTRU private </a:t>
            </a:r>
            <a:r>
              <a:rPr lang="de-DE" dirty="0" err="1" smtClean="0"/>
              <a:t>keys</a:t>
            </a:r>
            <a:r>
              <a:rPr lang="de-DE" dirty="0" smtClean="0"/>
              <a:t> and </a:t>
            </a:r>
            <a:r>
              <a:rPr lang="de-DE" dirty="0" err="1" smtClean="0"/>
              <a:t>generate</a:t>
            </a:r>
            <a:r>
              <a:rPr lang="de-DE" dirty="0" smtClean="0"/>
              <a:t> certificate </a:t>
            </a:r>
            <a:r>
              <a:rPr lang="de-DE" dirty="0" err="1" smtClean="0"/>
              <a:t>signing</a:t>
            </a:r>
            <a:r>
              <a:rPr lang="de-DE" dirty="0" smtClean="0"/>
              <a:t> </a:t>
            </a:r>
            <a:r>
              <a:rPr lang="de-DE" dirty="0" err="1" smtClean="0"/>
              <a:t>requests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in </a:t>
            </a:r>
            <a:r>
              <a:rPr lang="de-DE" dirty="0" err="1" smtClean="0"/>
              <a:t>it</a:t>
            </a:r>
            <a:r>
              <a:rPr lang="de-DE" dirty="0" smtClean="0"/>
              <a:t>, certificate </a:t>
            </a:r>
            <a:r>
              <a:rPr lang="de-DE" dirty="0" err="1" smtClean="0"/>
              <a:t>authorities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automatically</a:t>
            </a:r>
            <a:r>
              <a:rPr lang="de-DE" dirty="0" smtClean="0"/>
              <a:t> issue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, and software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knows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use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assurance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attacks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additional user-interface </a:t>
            </a:r>
            <a:r>
              <a:rPr lang="de-DE" dirty="0" err="1" smtClean="0"/>
              <a:t>necessary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8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Disadvantages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complexity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SSL/TLS/S-Mime </a:t>
            </a:r>
            <a:r>
              <a:rPr lang="de-DE" dirty="0" err="1" smtClean="0"/>
              <a:t>Stacks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handle Additional Public Keys</a:t>
            </a:r>
            <a:endParaRPr lang="de-DE" dirty="0"/>
          </a:p>
          <a:p>
            <a:pPr lvl="1"/>
            <a:r>
              <a:rPr lang="de-DE" dirty="0" smtClean="0"/>
              <a:t>But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use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inside</a:t>
            </a:r>
            <a:r>
              <a:rPr lang="de-DE" dirty="0" smtClean="0"/>
              <a:t> Additional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normal Public Keys,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not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bad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03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Securing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whole</a:t>
            </a:r>
            <a:r>
              <a:rPr lang="de-DE" dirty="0" smtClean="0"/>
              <a:t> CA </a:t>
            </a:r>
            <a:r>
              <a:rPr lang="de-DE" dirty="0" err="1" smtClean="0"/>
              <a:t>chain</a:t>
            </a:r>
            <a:r>
              <a:rPr lang="de-DE" dirty="0" smtClean="0"/>
              <a:t>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7"/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secure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whole</a:t>
            </a:r>
            <a:r>
              <a:rPr lang="de-DE" dirty="0" smtClean="0"/>
              <a:t> CA </a:t>
            </a:r>
            <a:r>
              <a:rPr lang="de-DE" dirty="0" err="1" smtClean="0"/>
              <a:t>chain</a:t>
            </a:r>
            <a:r>
              <a:rPr lang="de-DE" dirty="0" smtClean="0"/>
              <a:t>, but </a:t>
            </a:r>
            <a:r>
              <a:rPr lang="de-DE" dirty="0" err="1" smtClean="0"/>
              <a:t>unfortunately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very</a:t>
            </a:r>
            <a:r>
              <a:rPr lang="de-DE" dirty="0" smtClean="0"/>
              <a:t> easy: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6" name="Fensterinhalt vertikal verschieben 5"/>
          <p:cNvSpPr/>
          <p:nvPr/>
        </p:nvSpPr>
        <p:spPr>
          <a:xfrm>
            <a:off x="252413" y="1654646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Root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optional Extension: NTRU </a:t>
            </a:r>
            <a:r>
              <a:rPr lang="de-DE" dirty="0" err="1" smtClean="0">
                <a:solidFill>
                  <a:schemeClr val="tx1"/>
                </a:solidFill>
              </a:rPr>
              <a:t>Pubkey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Self</a:t>
            </a:r>
            <a:r>
              <a:rPr lang="de-DE" dirty="0" smtClean="0"/>
              <a:t>-Signature</a:t>
            </a:r>
            <a:endParaRPr lang="en-US" dirty="0"/>
          </a:p>
        </p:txBody>
      </p:sp>
      <p:sp>
        <p:nvSpPr>
          <p:cNvPr id="7" name="Fensterinhalt vertikal verschieben 6"/>
          <p:cNvSpPr/>
          <p:nvPr/>
        </p:nvSpPr>
        <p:spPr>
          <a:xfrm>
            <a:off x="3060725" y="2722864"/>
            <a:ext cx="3600400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Intermediate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Intermediate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X: NTRU </a:t>
            </a:r>
            <a:r>
              <a:rPr lang="de-DE" dirty="0" err="1" smtClean="0">
                <a:solidFill>
                  <a:schemeClr val="tx1"/>
                </a:solidFill>
              </a:rPr>
              <a:t>Pubkey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rgbClr val="FF0000"/>
                </a:solidFill>
              </a:rPr>
              <a:t>X: NTRU </a:t>
            </a:r>
            <a:r>
              <a:rPr lang="de-DE" dirty="0" smtClean="0">
                <a:solidFill>
                  <a:srgbClr val="FF0000"/>
                </a:solidFill>
              </a:rPr>
              <a:t>Signature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/>
              <a:t>RSA Signature</a:t>
            </a:r>
          </a:p>
        </p:txBody>
      </p:sp>
      <p:sp>
        <p:nvSpPr>
          <p:cNvPr id="8" name="Fensterinhalt vertikal verschieben 7"/>
          <p:cNvSpPr/>
          <p:nvPr/>
        </p:nvSpPr>
        <p:spPr>
          <a:xfrm>
            <a:off x="6301085" y="3742878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Server Certificate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Server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X: NTRU </a:t>
            </a:r>
            <a:r>
              <a:rPr lang="de-DE" dirty="0" err="1" smtClean="0">
                <a:solidFill>
                  <a:schemeClr val="tx1"/>
                </a:solidFill>
              </a:rPr>
              <a:t>Pubkey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rgbClr val="FF0000"/>
                </a:solidFill>
              </a:rPr>
              <a:t>X:NTRU Signature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de-DE" dirty="0" smtClean="0"/>
              <a:t>RSA Signature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96429" y="5989349"/>
            <a:ext cx="87703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signature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</a:p>
          <a:p>
            <a:r>
              <a:rPr lang="de-DE" dirty="0" smtClean="0"/>
              <a:t>certificate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signed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document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in, </a:t>
            </a:r>
          </a:p>
          <a:p>
            <a:r>
              <a:rPr lang="de-DE" dirty="0" smtClean="0"/>
              <a:t>so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difficult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signature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ensterinhalt vertikal verschieben 67"/>
          <p:cNvSpPr/>
          <p:nvPr/>
        </p:nvSpPr>
        <p:spPr>
          <a:xfrm>
            <a:off x="5043021" y="3438877"/>
            <a:ext cx="3672408" cy="336840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</p:txBody>
      </p:sp>
      <p:sp>
        <p:nvSpPr>
          <p:cNvPr id="14" name="Abgerundetes Rechteck 13"/>
          <p:cNvSpPr/>
          <p:nvPr/>
        </p:nvSpPr>
        <p:spPr>
          <a:xfrm>
            <a:off x="2196629" y="2446734"/>
            <a:ext cx="2808312" cy="2822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Certificate </a:t>
            </a:r>
            <a:r>
              <a:rPr lang="de-DE" dirty="0" err="1"/>
              <a:t>Signing</a:t>
            </a:r>
            <a:r>
              <a:rPr lang="de-DE" dirty="0"/>
              <a:t> Requests (CSR)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319254" y="6455201"/>
            <a:ext cx="2268432" cy="383212"/>
          </a:xfrm>
        </p:spPr>
        <p:txBody>
          <a:bodyPr/>
          <a:lstStyle/>
          <a:p>
            <a:fld id="{A8BE1D88-FA35-4120-B5EE-6B732214B726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396429" y="2158702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PrivKey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396429" y="3294861"/>
            <a:ext cx="1368152" cy="808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PubKey</a:t>
            </a:r>
            <a:endParaRPr lang="en-US" dirty="0"/>
          </a:p>
        </p:txBody>
      </p:sp>
      <p:cxnSp>
        <p:nvCxnSpPr>
          <p:cNvPr id="9" name="Gerade Verbindung mit Pfeil 8"/>
          <p:cNvCxnSpPr>
            <a:stCxn id="5" idx="4"/>
            <a:endCxn id="7" idx="0"/>
          </p:cNvCxnSpPr>
          <p:nvPr/>
        </p:nvCxnSpPr>
        <p:spPr>
          <a:xfrm>
            <a:off x="1080505" y="3022798"/>
            <a:ext cx="0" cy="2720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bgerundetes Rechteck 12"/>
          <p:cNvSpPr/>
          <p:nvPr/>
        </p:nvSpPr>
        <p:spPr>
          <a:xfrm>
            <a:off x="2628677" y="2476189"/>
            <a:ext cx="1944216" cy="1454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Name</a:t>
            </a:r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en-US" dirty="0"/>
          </a:p>
        </p:txBody>
      </p:sp>
      <p:sp>
        <p:nvSpPr>
          <p:cNvPr id="16" name="Ellipse 15"/>
          <p:cNvSpPr/>
          <p:nvPr/>
        </p:nvSpPr>
        <p:spPr>
          <a:xfrm>
            <a:off x="2916709" y="2994647"/>
            <a:ext cx="13681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PubKey</a:t>
            </a:r>
            <a:endParaRPr lang="en-US" dirty="0"/>
          </a:p>
        </p:txBody>
      </p:sp>
      <p:cxnSp>
        <p:nvCxnSpPr>
          <p:cNvPr id="18" name="Gerade Verbindung mit Pfeil 17"/>
          <p:cNvCxnSpPr>
            <a:stCxn id="7" idx="6"/>
            <a:endCxn id="16" idx="2"/>
          </p:cNvCxnSpPr>
          <p:nvPr/>
        </p:nvCxnSpPr>
        <p:spPr>
          <a:xfrm flipV="1">
            <a:off x="1764581" y="3354687"/>
            <a:ext cx="1152128" cy="344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2700685" y="4045312"/>
            <a:ext cx="1800200" cy="1116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Self-Signature</a:t>
            </a:r>
            <a:endParaRPr lang="en-US" dirty="0"/>
          </a:p>
        </p:txBody>
      </p:sp>
      <p:cxnSp>
        <p:nvCxnSpPr>
          <p:cNvPr id="24" name="Gekrümmte Verbindung 23"/>
          <p:cNvCxnSpPr>
            <a:stCxn id="13" idx="1"/>
            <a:endCxn id="21" idx="2"/>
          </p:cNvCxnSpPr>
          <p:nvPr/>
        </p:nvCxnSpPr>
        <p:spPr>
          <a:xfrm rot="10800000" flipH="1" flipV="1">
            <a:off x="2628677" y="3203470"/>
            <a:ext cx="72008" cy="1399904"/>
          </a:xfrm>
          <a:prstGeom prst="curvedConnector3">
            <a:avLst>
              <a:gd name="adj1" fmla="val -31746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5" idx="5"/>
          </p:cNvCxnSpPr>
          <p:nvPr/>
        </p:nvCxnSpPr>
        <p:spPr>
          <a:xfrm>
            <a:off x="1564220" y="2896254"/>
            <a:ext cx="831342" cy="45843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1080505" y="30387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</a:t>
            </a:r>
            <a:endParaRPr lang="en-US" dirty="0"/>
          </a:p>
        </p:txBody>
      </p:sp>
      <p:sp>
        <p:nvSpPr>
          <p:cNvPr id="30" name="Textfeld 29"/>
          <p:cNvSpPr txBox="1"/>
          <p:nvPr/>
        </p:nvSpPr>
        <p:spPr>
          <a:xfrm>
            <a:off x="2944195" y="1782305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PKCS#10</a:t>
            </a:r>
            <a:endParaRPr lang="en-US" dirty="0"/>
          </a:p>
        </p:txBody>
      </p:sp>
      <p:cxnSp>
        <p:nvCxnSpPr>
          <p:cNvPr id="32" name="Gerade Verbindung mit Pfeil 31"/>
          <p:cNvCxnSpPr>
            <a:endCxn id="34" idx="2"/>
          </p:cNvCxnSpPr>
          <p:nvPr/>
        </p:nvCxnSpPr>
        <p:spPr>
          <a:xfrm>
            <a:off x="4716909" y="2694600"/>
            <a:ext cx="18382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7525221" y="1422265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en-US" dirty="0"/>
          </a:p>
        </p:txBody>
      </p:sp>
      <p:sp>
        <p:nvSpPr>
          <p:cNvPr id="34" name="Ellipse 33"/>
          <p:cNvSpPr/>
          <p:nvPr/>
        </p:nvSpPr>
        <p:spPr>
          <a:xfrm>
            <a:off x="6555189" y="2230710"/>
            <a:ext cx="2160240" cy="927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Certificate Generation</a:t>
            </a:r>
            <a:endParaRPr lang="en-US" dirty="0"/>
          </a:p>
        </p:txBody>
      </p:sp>
      <p:cxnSp>
        <p:nvCxnSpPr>
          <p:cNvPr id="36" name="Gerade Verbindung mit Pfeil 35"/>
          <p:cNvCxnSpPr>
            <a:stCxn id="34" idx="4"/>
          </p:cNvCxnSpPr>
          <p:nvPr/>
        </p:nvCxnSpPr>
        <p:spPr>
          <a:xfrm>
            <a:off x="7635309" y="3158490"/>
            <a:ext cx="0" cy="257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bgerundetes Rechteck 37"/>
          <p:cNvSpPr/>
          <p:nvPr/>
        </p:nvSpPr>
        <p:spPr>
          <a:xfrm>
            <a:off x="5797029" y="3886894"/>
            <a:ext cx="194421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Name</a:t>
            </a:r>
          </a:p>
          <a:p>
            <a:pPr algn="ctr"/>
            <a:endParaRPr lang="de-DE" dirty="0"/>
          </a:p>
          <a:p>
            <a:pPr algn="ctr"/>
            <a:endParaRPr lang="en-US" dirty="0"/>
          </a:p>
        </p:txBody>
      </p:sp>
      <p:sp>
        <p:nvSpPr>
          <p:cNvPr id="39" name="Ellipse 38"/>
          <p:cNvSpPr/>
          <p:nvPr/>
        </p:nvSpPr>
        <p:spPr>
          <a:xfrm>
            <a:off x="6085061" y="4606974"/>
            <a:ext cx="13681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PubKey</a:t>
            </a:r>
            <a:endParaRPr lang="en-US" dirty="0"/>
          </a:p>
        </p:txBody>
      </p:sp>
      <p:sp>
        <p:nvSpPr>
          <p:cNvPr id="40" name="Ellipse 39"/>
          <p:cNvSpPr/>
          <p:nvPr/>
        </p:nvSpPr>
        <p:spPr>
          <a:xfrm>
            <a:off x="5869037" y="5657639"/>
            <a:ext cx="1800200" cy="1116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CA Signature</a:t>
            </a:r>
            <a:endParaRPr lang="en-US" dirty="0"/>
          </a:p>
        </p:txBody>
      </p:sp>
      <p:cxnSp>
        <p:nvCxnSpPr>
          <p:cNvPr id="41" name="Gekrümmte Verbindung 40"/>
          <p:cNvCxnSpPr/>
          <p:nvPr/>
        </p:nvCxnSpPr>
        <p:spPr>
          <a:xfrm rot="10800000" flipH="1" flipV="1">
            <a:off x="5776297" y="4415501"/>
            <a:ext cx="72008" cy="1752743"/>
          </a:xfrm>
          <a:prstGeom prst="curvedConnector3">
            <a:avLst>
              <a:gd name="adj1" fmla="val -31746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112547" y="3415575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X.509</a:t>
            </a:r>
            <a:endParaRPr lang="en-US" dirty="0"/>
          </a:p>
        </p:txBody>
      </p:sp>
      <p:sp>
        <p:nvSpPr>
          <p:cNvPr id="44" name="Ellipse 43"/>
          <p:cNvSpPr/>
          <p:nvPr/>
        </p:nvSpPr>
        <p:spPr>
          <a:xfrm>
            <a:off x="8461325" y="5170299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CA Key</a:t>
            </a:r>
            <a:endParaRPr lang="en-US" dirty="0"/>
          </a:p>
        </p:txBody>
      </p:sp>
      <p:cxnSp>
        <p:nvCxnSpPr>
          <p:cNvPr id="46" name="Gerade Verbindung mit Pfeil 45"/>
          <p:cNvCxnSpPr>
            <a:stCxn id="44" idx="2"/>
          </p:cNvCxnSpPr>
          <p:nvPr/>
        </p:nvCxnSpPr>
        <p:spPr>
          <a:xfrm flipH="1">
            <a:off x="5581005" y="5602347"/>
            <a:ext cx="288032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 flipH="1" flipV="1">
            <a:off x="1740310" y="6592529"/>
            <a:ext cx="3302711" cy="14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1861511" y="359886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2.</a:t>
            </a:r>
            <a:endParaRPr lang="en-US" dirty="0"/>
          </a:p>
        </p:txBody>
      </p:sp>
      <p:sp>
        <p:nvSpPr>
          <p:cNvPr id="58" name="Textfeld 57"/>
          <p:cNvSpPr txBox="1"/>
          <p:nvPr/>
        </p:nvSpPr>
        <p:spPr>
          <a:xfrm>
            <a:off x="2196629" y="282732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3.</a:t>
            </a:r>
            <a:endParaRPr lang="en-US" dirty="0"/>
          </a:p>
        </p:txBody>
      </p:sp>
      <p:sp>
        <p:nvSpPr>
          <p:cNvPr id="59" name="Textfeld 58"/>
          <p:cNvSpPr txBox="1"/>
          <p:nvPr/>
        </p:nvSpPr>
        <p:spPr>
          <a:xfrm>
            <a:off x="5470692" y="238572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4.</a:t>
            </a:r>
            <a:endParaRPr lang="en-US" dirty="0"/>
          </a:p>
        </p:txBody>
      </p:sp>
      <p:sp>
        <p:nvSpPr>
          <p:cNvPr id="65" name="Textfeld 64"/>
          <p:cNvSpPr txBox="1"/>
          <p:nvPr/>
        </p:nvSpPr>
        <p:spPr>
          <a:xfrm>
            <a:off x="7631411" y="3094806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5.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5581005" y="5575016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6.</a:t>
            </a:r>
            <a:endParaRPr lang="en-US" dirty="0"/>
          </a:p>
        </p:txBody>
      </p:sp>
      <p:sp>
        <p:nvSpPr>
          <p:cNvPr id="67" name="Textfeld 66"/>
          <p:cNvSpPr txBox="1"/>
          <p:nvPr/>
        </p:nvSpPr>
        <p:spPr>
          <a:xfrm>
            <a:off x="2124621" y="6191150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7. Certificate </a:t>
            </a:r>
            <a:r>
              <a:rPr lang="de-DE" dirty="0" err="1" smtClean="0"/>
              <a:t>generated</a:t>
            </a:r>
            <a:endParaRPr lang="en-US" dirty="0"/>
          </a:p>
        </p:txBody>
      </p:sp>
      <p:cxnSp>
        <p:nvCxnSpPr>
          <p:cNvPr id="77" name="Gerade Verbindung mit Pfeil 76"/>
          <p:cNvCxnSpPr>
            <a:endCxn id="39" idx="2"/>
          </p:cNvCxnSpPr>
          <p:nvPr/>
        </p:nvCxnSpPr>
        <p:spPr>
          <a:xfrm>
            <a:off x="4284861" y="3354687"/>
            <a:ext cx="1800200" cy="161232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>
            <a:off x="3996829" y="2785839"/>
            <a:ext cx="2376264" cy="1629662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44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ensterinhalt vertikal verschieben 67"/>
          <p:cNvSpPr/>
          <p:nvPr/>
        </p:nvSpPr>
        <p:spPr>
          <a:xfrm>
            <a:off x="5043021" y="3438877"/>
            <a:ext cx="3672408" cy="336840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</p:txBody>
      </p:sp>
      <p:sp>
        <p:nvSpPr>
          <p:cNvPr id="14" name="Abgerundetes Rechteck 13"/>
          <p:cNvSpPr/>
          <p:nvPr/>
        </p:nvSpPr>
        <p:spPr>
          <a:xfrm>
            <a:off x="2196629" y="2446733"/>
            <a:ext cx="2808312" cy="35876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Certificate </a:t>
            </a:r>
            <a:r>
              <a:rPr lang="de-DE" dirty="0" err="1"/>
              <a:t>Signing</a:t>
            </a:r>
            <a:r>
              <a:rPr lang="de-DE" dirty="0"/>
              <a:t> Requests (CSR)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319254" y="6455201"/>
            <a:ext cx="2268432" cy="383212"/>
          </a:xfrm>
        </p:spPr>
        <p:txBody>
          <a:bodyPr/>
          <a:lstStyle/>
          <a:p>
            <a:fld id="{A8BE1D88-FA35-4120-B5EE-6B732214B726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396429" y="2158702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PrivKey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396429" y="3294861"/>
            <a:ext cx="1368152" cy="808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PubKey</a:t>
            </a:r>
            <a:endParaRPr lang="en-US" dirty="0"/>
          </a:p>
        </p:txBody>
      </p:sp>
      <p:cxnSp>
        <p:nvCxnSpPr>
          <p:cNvPr id="9" name="Gerade Verbindung mit Pfeil 8"/>
          <p:cNvCxnSpPr>
            <a:stCxn id="5" idx="4"/>
            <a:endCxn id="7" idx="0"/>
          </p:cNvCxnSpPr>
          <p:nvPr/>
        </p:nvCxnSpPr>
        <p:spPr>
          <a:xfrm>
            <a:off x="1080505" y="3022798"/>
            <a:ext cx="0" cy="2720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bgerundetes Rechteck 12"/>
          <p:cNvSpPr/>
          <p:nvPr/>
        </p:nvSpPr>
        <p:spPr>
          <a:xfrm>
            <a:off x="2628677" y="2446734"/>
            <a:ext cx="1944216" cy="2202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Name</a:t>
            </a:r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en-US" dirty="0"/>
          </a:p>
        </p:txBody>
      </p:sp>
      <p:sp>
        <p:nvSpPr>
          <p:cNvPr id="16" name="Ellipse 15"/>
          <p:cNvSpPr/>
          <p:nvPr/>
        </p:nvSpPr>
        <p:spPr>
          <a:xfrm>
            <a:off x="2916709" y="2994647"/>
            <a:ext cx="13681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PubKey</a:t>
            </a:r>
            <a:endParaRPr lang="en-US" dirty="0"/>
          </a:p>
        </p:txBody>
      </p:sp>
      <p:cxnSp>
        <p:nvCxnSpPr>
          <p:cNvPr id="18" name="Gerade Verbindung mit Pfeil 17"/>
          <p:cNvCxnSpPr>
            <a:stCxn id="7" idx="6"/>
            <a:endCxn id="16" idx="2"/>
          </p:cNvCxnSpPr>
          <p:nvPr/>
        </p:nvCxnSpPr>
        <p:spPr>
          <a:xfrm flipV="1">
            <a:off x="1764581" y="3354687"/>
            <a:ext cx="1152128" cy="344203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2700685" y="4720376"/>
            <a:ext cx="1800200" cy="1116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Self-Signature</a:t>
            </a:r>
            <a:endParaRPr lang="en-US" dirty="0"/>
          </a:p>
        </p:txBody>
      </p:sp>
      <p:cxnSp>
        <p:nvCxnSpPr>
          <p:cNvPr id="24" name="Gekrümmte Verbindung 23"/>
          <p:cNvCxnSpPr>
            <a:stCxn id="13" idx="1"/>
            <a:endCxn id="21" idx="2"/>
          </p:cNvCxnSpPr>
          <p:nvPr/>
        </p:nvCxnSpPr>
        <p:spPr>
          <a:xfrm rot="10800000" flipH="1" flipV="1">
            <a:off x="2628677" y="3548130"/>
            <a:ext cx="72008" cy="1730307"/>
          </a:xfrm>
          <a:prstGeom prst="curvedConnector3">
            <a:avLst>
              <a:gd name="adj1" fmla="val -31746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5" idx="5"/>
          </p:cNvCxnSpPr>
          <p:nvPr/>
        </p:nvCxnSpPr>
        <p:spPr>
          <a:xfrm>
            <a:off x="1564220" y="2896254"/>
            <a:ext cx="831342" cy="99064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1080505" y="30387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</a:t>
            </a:r>
            <a:endParaRPr lang="en-US" dirty="0"/>
          </a:p>
        </p:txBody>
      </p:sp>
      <p:sp>
        <p:nvSpPr>
          <p:cNvPr id="30" name="Textfeld 29"/>
          <p:cNvSpPr txBox="1"/>
          <p:nvPr/>
        </p:nvSpPr>
        <p:spPr>
          <a:xfrm>
            <a:off x="2944195" y="1782305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PKCS#10</a:t>
            </a:r>
            <a:endParaRPr lang="en-US" dirty="0"/>
          </a:p>
        </p:txBody>
      </p:sp>
      <p:cxnSp>
        <p:nvCxnSpPr>
          <p:cNvPr id="32" name="Gerade Verbindung mit Pfeil 31"/>
          <p:cNvCxnSpPr>
            <a:endCxn id="34" idx="2"/>
          </p:cNvCxnSpPr>
          <p:nvPr/>
        </p:nvCxnSpPr>
        <p:spPr>
          <a:xfrm>
            <a:off x="4716909" y="2694600"/>
            <a:ext cx="18382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7525221" y="1422265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en-US" dirty="0"/>
          </a:p>
        </p:txBody>
      </p:sp>
      <p:sp>
        <p:nvSpPr>
          <p:cNvPr id="34" name="Ellipse 33"/>
          <p:cNvSpPr/>
          <p:nvPr/>
        </p:nvSpPr>
        <p:spPr>
          <a:xfrm>
            <a:off x="6555189" y="2230710"/>
            <a:ext cx="2160240" cy="927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Certificate Generation</a:t>
            </a:r>
            <a:endParaRPr lang="en-US" dirty="0"/>
          </a:p>
        </p:txBody>
      </p:sp>
      <p:cxnSp>
        <p:nvCxnSpPr>
          <p:cNvPr id="36" name="Gerade Verbindung mit Pfeil 35"/>
          <p:cNvCxnSpPr>
            <a:stCxn id="34" idx="4"/>
          </p:cNvCxnSpPr>
          <p:nvPr/>
        </p:nvCxnSpPr>
        <p:spPr>
          <a:xfrm>
            <a:off x="7635309" y="3158490"/>
            <a:ext cx="0" cy="257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bgerundetes Rechteck 37"/>
          <p:cNvSpPr/>
          <p:nvPr/>
        </p:nvSpPr>
        <p:spPr>
          <a:xfrm>
            <a:off x="5797029" y="3886894"/>
            <a:ext cx="1944216" cy="19496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Name</a:t>
            </a:r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endParaRPr lang="en-US" dirty="0"/>
          </a:p>
        </p:txBody>
      </p:sp>
      <p:sp>
        <p:nvSpPr>
          <p:cNvPr id="39" name="Ellipse 38"/>
          <p:cNvSpPr/>
          <p:nvPr/>
        </p:nvSpPr>
        <p:spPr>
          <a:xfrm>
            <a:off x="6154534" y="4349034"/>
            <a:ext cx="13681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RSA PubKey</a:t>
            </a:r>
            <a:endParaRPr lang="en-US" dirty="0"/>
          </a:p>
        </p:txBody>
      </p:sp>
      <p:sp>
        <p:nvSpPr>
          <p:cNvPr id="40" name="Ellipse 39"/>
          <p:cNvSpPr/>
          <p:nvPr/>
        </p:nvSpPr>
        <p:spPr>
          <a:xfrm>
            <a:off x="5869037" y="6034394"/>
            <a:ext cx="1800200" cy="739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CA Signature</a:t>
            </a:r>
            <a:endParaRPr lang="en-US" dirty="0"/>
          </a:p>
        </p:txBody>
      </p:sp>
      <p:cxnSp>
        <p:nvCxnSpPr>
          <p:cNvPr id="41" name="Gekrümmte Verbindung 40"/>
          <p:cNvCxnSpPr/>
          <p:nvPr/>
        </p:nvCxnSpPr>
        <p:spPr>
          <a:xfrm rot="10800000" flipH="1" flipV="1">
            <a:off x="5776297" y="4654430"/>
            <a:ext cx="72008" cy="1752743"/>
          </a:xfrm>
          <a:prstGeom prst="curvedConnector3">
            <a:avLst>
              <a:gd name="adj1" fmla="val -31746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112547" y="3415575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X.509</a:t>
            </a:r>
            <a:endParaRPr lang="en-US" dirty="0"/>
          </a:p>
        </p:txBody>
      </p:sp>
      <p:sp>
        <p:nvSpPr>
          <p:cNvPr id="44" name="Ellipse 43"/>
          <p:cNvSpPr/>
          <p:nvPr/>
        </p:nvSpPr>
        <p:spPr>
          <a:xfrm>
            <a:off x="8461325" y="5543078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CA Key</a:t>
            </a:r>
            <a:endParaRPr lang="en-US" dirty="0"/>
          </a:p>
        </p:txBody>
      </p:sp>
      <p:cxnSp>
        <p:nvCxnSpPr>
          <p:cNvPr id="46" name="Gerade Verbindung mit Pfeil 45"/>
          <p:cNvCxnSpPr>
            <a:stCxn id="44" idx="2"/>
          </p:cNvCxnSpPr>
          <p:nvPr/>
        </p:nvCxnSpPr>
        <p:spPr>
          <a:xfrm flipH="1">
            <a:off x="5581005" y="5975126"/>
            <a:ext cx="288032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 flipH="1" flipV="1">
            <a:off x="1740310" y="6592529"/>
            <a:ext cx="3302711" cy="14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1861511" y="359886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2.</a:t>
            </a:r>
            <a:endParaRPr lang="en-US" dirty="0"/>
          </a:p>
        </p:txBody>
      </p:sp>
      <p:sp>
        <p:nvSpPr>
          <p:cNvPr id="58" name="Textfeld 57"/>
          <p:cNvSpPr txBox="1"/>
          <p:nvPr/>
        </p:nvSpPr>
        <p:spPr>
          <a:xfrm>
            <a:off x="2196629" y="282732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3.</a:t>
            </a:r>
            <a:endParaRPr lang="en-US" dirty="0"/>
          </a:p>
        </p:txBody>
      </p:sp>
      <p:sp>
        <p:nvSpPr>
          <p:cNvPr id="59" name="Textfeld 58"/>
          <p:cNvSpPr txBox="1"/>
          <p:nvPr/>
        </p:nvSpPr>
        <p:spPr>
          <a:xfrm>
            <a:off x="5470692" y="238572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4.</a:t>
            </a:r>
            <a:endParaRPr lang="en-US" dirty="0"/>
          </a:p>
        </p:txBody>
      </p:sp>
      <p:sp>
        <p:nvSpPr>
          <p:cNvPr id="65" name="Textfeld 64"/>
          <p:cNvSpPr txBox="1"/>
          <p:nvPr/>
        </p:nvSpPr>
        <p:spPr>
          <a:xfrm>
            <a:off x="7631411" y="3094806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5.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5581005" y="5575016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6.</a:t>
            </a:r>
            <a:endParaRPr lang="en-US" dirty="0"/>
          </a:p>
        </p:txBody>
      </p:sp>
      <p:sp>
        <p:nvSpPr>
          <p:cNvPr id="67" name="Textfeld 66"/>
          <p:cNvSpPr txBox="1"/>
          <p:nvPr/>
        </p:nvSpPr>
        <p:spPr>
          <a:xfrm>
            <a:off x="2124621" y="6191150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7. Certificate </a:t>
            </a:r>
            <a:r>
              <a:rPr lang="de-DE" dirty="0" err="1" smtClean="0"/>
              <a:t>generated</a:t>
            </a:r>
            <a:endParaRPr lang="en-US" dirty="0"/>
          </a:p>
        </p:txBody>
      </p:sp>
      <p:cxnSp>
        <p:nvCxnSpPr>
          <p:cNvPr id="77" name="Gerade Verbindung mit Pfeil 76"/>
          <p:cNvCxnSpPr>
            <a:endCxn id="39" idx="2"/>
          </p:cNvCxnSpPr>
          <p:nvPr/>
        </p:nvCxnSpPr>
        <p:spPr>
          <a:xfrm>
            <a:off x="4312347" y="3354687"/>
            <a:ext cx="1842187" cy="135438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>
            <a:off x="3996829" y="2785839"/>
            <a:ext cx="2304256" cy="1317079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llipse 80"/>
          <p:cNvSpPr/>
          <p:nvPr/>
        </p:nvSpPr>
        <p:spPr>
          <a:xfrm>
            <a:off x="396429" y="4246934"/>
            <a:ext cx="1368152" cy="864096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NTRU </a:t>
            </a:r>
            <a:r>
              <a:rPr lang="de-DE" dirty="0" err="1" smtClean="0"/>
              <a:t>PrivKey</a:t>
            </a:r>
            <a:endParaRPr lang="en-US" dirty="0"/>
          </a:p>
        </p:txBody>
      </p:sp>
      <p:sp>
        <p:nvSpPr>
          <p:cNvPr id="82" name="Ellipse 81"/>
          <p:cNvSpPr/>
          <p:nvPr/>
        </p:nvSpPr>
        <p:spPr>
          <a:xfrm>
            <a:off x="396429" y="5383093"/>
            <a:ext cx="1368152" cy="808057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NTRU PubKey</a:t>
            </a:r>
            <a:endParaRPr lang="en-US" dirty="0"/>
          </a:p>
        </p:txBody>
      </p:sp>
      <p:cxnSp>
        <p:nvCxnSpPr>
          <p:cNvPr id="83" name="Gerade Verbindung mit Pfeil 82"/>
          <p:cNvCxnSpPr>
            <a:stCxn id="81" idx="4"/>
            <a:endCxn id="82" idx="0"/>
          </p:cNvCxnSpPr>
          <p:nvPr/>
        </p:nvCxnSpPr>
        <p:spPr>
          <a:xfrm>
            <a:off x="1080505" y="5111030"/>
            <a:ext cx="0" cy="2720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feld 83"/>
          <p:cNvSpPr txBox="1"/>
          <p:nvPr/>
        </p:nvSpPr>
        <p:spPr>
          <a:xfrm>
            <a:off x="1080505" y="512699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</a:t>
            </a:r>
            <a:endParaRPr lang="en-US" dirty="0"/>
          </a:p>
        </p:txBody>
      </p:sp>
      <p:sp>
        <p:nvSpPr>
          <p:cNvPr id="86" name="Ellipse 85"/>
          <p:cNvSpPr/>
          <p:nvPr/>
        </p:nvSpPr>
        <p:spPr>
          <a:xfrm>
            <a:off x="2944195" y="3795381"/>
            <a:ext cx="1368152" cy="808057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NTRU PubKey</a:t>
            </a:r>
            <a:endParaRPr lang="en-US" dirty="0"/>
          </a:p>
        </p:txBody>
      </p:sp>
      <p:cxnSp>
        <p:nvCxnSpPr>
          <p:cNvPr id="90" name="Gerade Verbindung mit Pfeil 89"/>
          <p:cNvCxnSpPr>
            <a:stCxn id="82" idx="6"/>
            <a:endCxn id="86" idx="2"/>
          </p:cNvCxnSpPr>
          <p:nvPr/>
        </p:nvCxnSpPr>
        <p:spPr>
          <a:xfrm flipV="1">
            <a:off x="1764581" y="4199410"/>
            <a:ext cx="1179614" cy="1587712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Ellipse 96"/>
          <p:cNvSpPr/>
          <p:nvPr/>
        </p:nvSpPr>
        <p:spPr>
          <a:xfrm>
            <a:off x="6195149" y="5069114"/>
            <a:ext cx="1368152" cy="750172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NTRU PubKey</a:t>
            </a:r>
            <a:endParaRPr lang="en-US" dirty="0"/>
          </a:p>
        </p:txBody>
      </p:sp>
      <p:cxnSp>
        <p:nvCxnSpPr>
          <p:cNvPr id="99" name="Gerade Verbindung mit Pfeil 98"/>
          <p:cNvCxnSpPr>
            <a:stCxn id="86" idx="6"/>
            <a:endCxn id="97" idx="2"/>
          </p:cNvCxnSpPr>
          <p:nvPr/>
        </p:nvCxnSpPr>
        <p:spPr>
          <a:xfrm>
            <a:off x="4312347" y="4199410"/>
            <a:ext cx="1882802" cy="124479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2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Certificate </a:t>
            </a:r>
            <a:r>
              <a:rPr lang="de-DE" dirty="0" err="1" smtClean="0"/>
              <a:t>Signing</a:t>
            </a:r>
            <a:r>
              <a:rPr lang="de-DE" dirty="0" smtClean="0"/>
              <a:t> Requests (CSR)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Integration </a:t>
            </a:r>
            <a:r>
              <a:rPr lang="de-DE" dirty="0" err="1"/>
              <a:t>of</a:t>
            </a:r>
            <a:r>
              <a:rPr lang="de-DE" dirty="0"/>
              <a:t> Additional Public Keys </a:t>
            </a:r>
            <a:r>
              <a:rPr lang="de-DE" dirty="0" err="1"/>
              <a:t>into</a:t>
            </a:r>
            <a:r>
              <a:rPr lang="de-DE" dirty="0"/>
              <a:t> PKCS#10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CSR´s</a:t>
            </a:r>
            <a:r>
              <a:rPr lang="de-DE" dirty="0"/>
              <a:t> (Certificate </a:t>
            </a:r>
            <a:r>
              <a:rPr lang="de-DE" dirty="0" err="1"/>
              <a:t>Signing</a:t>
            </a:r>
            <a:r>
              <a:rPr lang="de-DE" dirty="0"/>
              <a:t> Requests):</a:t>
            </a:r>
          </a:p>
          <a:p>
            <a:pPr lvl="1"/>
            <a:r>
              <a:rPr lang="de-DE" dirty="0"/>
              <a:t>As </a:t>
            </a:r>
            <a:r>
              <a:rPr lang="de-DE" dirty="0" err="1"/>
              <a:t>soon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client </a:t>
            </a:r>
            <a:r>
              <a:rPr lang="de-DE" dirty="0" err="1"/>
              <a:t>supports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/>
              <a:t> </a:t>
            </a:r>
            <a:r>
              <a:rPr lang="de-DE" dirty="0" err="1"/>
              <a:t>CSR´s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NTRU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keys</a:t>
            </a:r>
            <a:r>
              <a:rPr lang="de-DE" dirty="0"/>
              <a:t> in it.</a:t>
            </a:r>
          </a:p>
          <a:p>
            <a:pPr lvl="1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CA </a:t>
            </a:r>
            <a:r>
              <a:rPr lang="de-DE" dirty="0" err="1"/>
              <a:t>does</a:t>
            </a:r>
            <a:r>
              <a:rPr lang="de-DE" dirty="0"/>
              <a:t> not support </a:t>
            </a:r>
            <a:r>
              <a:rPr lang="de-DE" dirty="0" err="1"/>
              <a:t>it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just </a:t>
            </a:r>
            <a:r>
              <a:rPr lang="de-DE" dirty="0" err="1"/>
              <a:t>issues</a:t>
            </a:r>
            <a:r>
              <a:rPr lang="de-DE" dirty="0"/>
              <a:t> a normal RSA certificate </a:t>
            </a:r>
            <a:r>
              <a:rPr lang="de-DE" dirty="0" err="1"/>
              <a:t>without</a:t>
            </a:r>
            <a:r>
              <a:rPr lang="de-DE" dirty="0"/>
              <a:t> NTRU, so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failsafe</a:t>
            </a:r>
            <a:r>
              <a:rPr lang="de-DE" dirty="0"/>
              <a:t> </a:t>
            </a:r>
            <a:r>
              <a:rPr lang="de-DE" dirty="0" err="1"/>
              <a:t>fallback</a:t>
            </a:r>
            <a:r>
              <a:rPr lang="de-DE" dirty="0"/>
              <a:t>, and </a:t>
            </a:r>
            <a:r>
              <a:rPr lang="de-DE" dirty="0" err="1"/>
              <a:t>clients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issue </a:t>
            </a:r>
            <a:r>
              <a:rPr lang="de-DE" dirty="0" err="1"/>
              <a:t>CSR´s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APK-NTRU </a:t>
            </a:r>
            <a:r>
              <a:rPr lang="de-DE" dirty="0" err="1" smtClean="0"/>
              <a:t>opportunistically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90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Current Situation </a:t>
            </a:r>
            <a:r>
              <a:rPr lang="de-DE" dirty="0" err="1" smtClean="0"/>
              <a:t>with</a:t>
            </a:r>
            <a:r>
              <a:rPr lang="de-DE" dirty="0" smtClean="0"/>
              <a:t> RSA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Fensterinhalt vertikal verschieben 5"/>
          <p:cNvSpPr/>
          <p:nvPr/>
        </p:nvSpPr>
        <p:spPr>
          <a:xfrm>
            <a:off x="252413" y="1654646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Root</a:t>
            </a: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Self</a:t>
            </a:r>
            <a:r>
              <a:rPr lang="de-DE" dirty="0" smtClean="0"/>
              <a:t>-Signature</a:t>
            </a:r>
            <a:endParaRPr lang="en-US" dirty="0"/>
          </a:p>
        </p:txBody>
      </p:sp>
      <p:sp>
        <p:nvSpPr>
          <p:cNvPr id="7" name="Fensterinhalt vertikal verschieben 6"/>
          <p:cNvSpPr/>
          <p:nvPr/>
        </p:nvSpPr>
        <p:spPr>
          <a:xfrm>
            <a:off x="3060725" y="2722864"/>
            <a:ext cx="3600400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Intermediate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Intermediate</a:t>
            </a:r>
          </a:p>
          <a:p>
            <a:pPr algn="ctr"/>
            <a:r>
              <a:rPr lang="de-DE" dirty="0" smtClean="0"/>
              <a:t>RSA Signature</a:t>
            </a:r>
            <a:endParaRPr lang="en-US" dirty="0"/>
          </a:p>
        </p:txBody>
      </p:sp>
      <p:sp>
        <p:nvSpPr>
          <p:cNvPr id="8" name="Fensterinhalt vertikal verschieben 7"/>
          <p:cNvSpPr/>
          <p:nvPr/>
        </p:nvSpPr>
        <p:spPr>
          <a:xfrm>
            <a:off x="6301085" y="3742878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Server Certificate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RSA PubKey Server</a:t>
            </a:r>
          </a:p>
          <a:p>
            <a:pPr algn="ctr"/>
            <a:r>
              <a:rPr lang="de-DE" dirty="0" smtClean="0"/>
              <a:t>RSA Signature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3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Certificate </a:t>
            </a:r>
            <a:r>
              <a:rPr lang="de-DE" dirty="0" err="1"/>
              <a:t>Signing</a:t>
            </a:r>
            <a:r>
              <a:rPr lang="de-DE" dirty="0"/>
              <a:t> Requests (CSR)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Unfortunately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CSR´s</a:t>
            </a:r>
            <a:r>
              <a:rPr lang="de-DE" dirty="0" smtClean="0"/>
              <a:t> </a:t>
            </a:r>
            <a:r>
              <a:rPr lang="de-DE" dirty="0" err="1" smtClean="0"/>
              <a:t>self-signed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RSA+NTRU </a:t>
            </a:r>
            <a:r>
              <a:rPr lang="de-DE" dirty="0" err="1" smtClean="0"/>
              <a:t>easily</a:t>
            </a:r>
            <a:r>
              <a:rPr lang="de-DE" dirty="0" smtClean="0"/>
              <a:t>.</a:t>
            </a:r>
          </a:p>
          <a:p>
            <a:pPr lvl="1"/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downward</a:t>
            </a:r>
            <a:r>
              <a:rPr lang="de-DE" dirty="0" smtClean="0"/>
              <a:t> </a:t>
            </a:r>
            <a:r>
              <a:rPr lang="de-DE" dirty="0" err="1" smtClean="0"/>
              <a:t>compatible</a:t>
            </a:r>
            <a:r>
              <a:rPr lang="de-DE" dirty="0" smtClean="0"/>
              <a:t> so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CA´s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do not </a:t>
            </a:r>
            <a:r>
              <a:rPr lang="de-DE" dirty="0" err="1" smtClean="0"/>
              <a:t>recognize</a:t>
            </a:r>
            <a:r>
              <a:rPr lang="de-DE" dirty="0" smtClean="0"/>
              <a:t> Additional-Public-Keys </a:t>
            </a:r>
            <a:r>
              <a:rPr lang="de-DE" dirty="0" err="1" smtClean="0"/>
              <a:t>can</a:t>
            </a:r>
            <a:r>
              <a:rPr lang="de-DE" dirty="0" smtClean="0"/>
              <a:t> still use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normal CA and </a:t>
            </a:r>
            <a:r>
              <a:rPr lang="de-DE" dirty="0" err="1" smtClean="0"/>
              <a:t>simply</a:t>
            </a:r>
            <a:r>
              <a:rPr lang="de-DE" dirty="0" smtClean="0"/>
              <a:t> </a:t>
            </a:r>
            <a:r>
              <a:rPr lang="de-DE" dirty="0" err="1" smtClean="0"/>
              <a:t>ignore</a:t>
            </a:r>
            <a:r>
              <a:rPr lang="de-DE" dirty="0" smtClean="0"/>
              <a:t>/</a:t>
            </a:r>
            <a:r>
              <a:rPr lang="de-DE" dirty="0" err="1" smtClean="0"/>
              <a:t>drop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Additional Public Key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integrate</a:t>
            </a:r>
            <a:r>
              <a:rPr lang="de-DE" dirty="0" smtClean="0"/>
              <a:t> an additional </a:t>
            </a:r>
            <a:r>
              <a:rPr lang="de-DE" dirty="0" err="1" smtClean="0"/>
              <a:t>self</a:t>
            </a:r>
            <a:r>
              <a:rPr lang="de-DE" dirty="0" smtClean="0"/>
              <a:t>-signature extension Additional-Self-Signature</a:t>
            </a:r>
          </a:p>
          <a:p>
            <a:pPr lvl="1"/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sign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quite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effort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, 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open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proposals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7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Certificate </a:t>
            </a:r>
            <a:r>
              <a:rPr lang="de-DE" dirty="0" err="1"/>
              <a:t>Signing</a:t>
            </a:r>
            <a:r>
              <a:rPr lang="de-DE" dirty="0"/>
              <a:t> Requests (CSR)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Integration </a:t>
            </a:r>
            <a:r>
              <a:rPr lang="de-DE" dirty="0" err="1"/>
              <a:t>of</a:t>
            </a:r>
            <a:r>
              <a:rPr lang="de-DE" dirty="0"/>
              <a:t> Additional Public Keys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CA </a:t>
            </a:r>
            <a:r>
              <a:rPr lang="de-DE" dirty="0" smtClean="0"/>
              <a:t>software:</a:t>
            </a:r>
          </a:p>
          <a:p>
            <a:pPr lvl="1"/>
            <a:r>
              <a:rPr lang="de-DE" dirty="0" smtClean="0"/>
              <a:t>As </a:t>
            </a:r>
            <a:r>
              <a:rPr lang="de-DE" dirty="0" err="1"/>
              <a:t>soon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CA </a:t>
            </a:r>
            <a:r>
              <a:rPr lang="de-DE" dirty="0" err="1"/>
              <a:t>supports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certificate </a:t>
            </a:r>
            <a:r>
              <a:rPr lang="de-DE" dirty="0" err="1"/>
              <a:t>contains</a:t>
            </a:r>
            <a:r>
              <a:rPr lang="de-DE" dirty="0"/>
              <a:t> </a:t>
            </a:r>
            <a:r>
              <a:rPr lang="de-DE" dirty="0" smtClean="0"/>
              <a:t>NTRU</a:t>
            </a:r>
          </a:p>
          <a:p>
            <a:r>
              <a:rPr lang="de-DE" dirty="0" smtClean="0"/>
              <a:t>Integration </a:t>
            </a:r>
            <a:r>
              <a:rPr lang="de-DE" dirty="0" err="1" smtClean="0"/>
              <a:t>of</a:t>
            </a:r>
            <a:r>
              <a:rPr lang="de-DE" dirty="0" smtClean="0"/>
              <a:t> Additional Public Keys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SSL/TLS </a:t>
            </a:r>
            <a:r>
              <a:rPr lang="de-DE" dirty="0" err="1" smtClean="0"/>
              <a:t>stacks</a:t>
            </a:r>
            <a:r>
              <a:rPr lang="de-DE" dirty="0" smtClean="0"/>
              <a:t> in Browsers, Webservers, …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/>
              <a:t>soon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client </a:t>
            </a:r>
            <a:r>
              <a:rPr lang="de-DE" dirty="0" err="1"/>
              <a:t>supports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effectively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4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Deployment</a:t>
            </a:r>
            <a:r>
              <a:rPr lang="de-DE" dirty="0" smtClean="0"/>
              <a:t> proposal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2014/2015</a:t>
            </a:r>
          </a:p>
          <a:p>
            <a:pPr lvl="1"/>
            <a:r>
              <a:rPr lang="de-DE" dirty="0" err="1" smtClean="0"/>
              <a:t>Implement</a:t>
            </a:r>
            <a:r>
              <a:rPr lang="de-DE" dirty="0" smtClean="0"/>
              <a:t> NTRU + Additional Public Keys </a:t>
            </a:r>
            <a:r>
              <a:rPr lang="de-DE" dirty="0" err="1" smtClean="0"/>
              <a:t>capability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SSL </a:t>
            </a:r>
            <a:r>
              <a:rPr lang="de-DE" dirty="0" err="1" smtClean="0"/>
              <a:t>stacks</a:t>
            </a:r>
            <a:r>
              <a:rPr lang="de-DE" dirty="0" smtClean="0"/>
              <a:t>, </a:t>
            </a:r>
            <a:r>
              <a:rPr lang="de-DE" dirty="0" err="1" smtClean="0"/>
              <a:t>Crypto</a:t>
            </a:r>
            <a:r>
              <a:rPr lang="de-DE" dirty="0" smtClean="0"/>
              <a:t> Software, Browsers</a:t>
            </a:r>
          </a:p>
          <a:p>
            <a:pPr lvl="2"/>
            <a:r>
              <a:rPr lang="de-DE" dirty="0" err="1" smtClean="0"/>
              <a:t>Beware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potential </a:t>
            </a:r>
            <a:r>
              <a:rPr lang="de-DE" dirty="0" err="1" smtClean="0"/>
              <a:t>incompatibel</a:t>
            </a:r>
            <a:r>
              <a:rPr lang="de-DE" dirty="0" smtClean="0"/>
              <a:t> </a:t>
            </a:r>
            <a:r>
              <a:rPr lang="de-DE" dirty="0" err="1" smtClean="0"/>
              <a:t>bitstream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2014,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bitstream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/>
              <a:t> </a:t>
            </a:r>
            <a:r>
              <a:rPr lang="de-DE" dirty="0" err="1" smtClean="0"/>
              <a:t>frozen</a:t>
            </a:r>
            <a:r>
              <a:rPr lang="de-DE" dirty="0" smtClean="0"/>
              <a:t>. (</a:t>
            </a:r>
            <a:r>
              <a:rPr lang="de-DE" dirty="0" err="1" smtClean="0"/>
              <a:t>hopefully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2014)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6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NTRU current status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NTRU-</a:t>
            </a:r>
            <a:r>
              <a:rPr lang="de-DE" dirty="0" err="1" smtClean="0"/>
              <a:t>Encrypt</a:t>
            </a:r>
            <a:endParaRPr lang="de-DE" dirty="0" smtClean="0"/>
          </a:p>
          <a:p>
            <a:pPr lvl="1"/>
            <a:r>
              <a:rPr lang="de-DE" dirty="0" smtClean="0"/>
              <a:t>C Library API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likely</a:t>
            </a:r>
            <a:r>
              <a:rPr lang="de-DE" dirty="0" smtClean="0"/>
              <a:t> </a:t>
            </a:r>
            <a:r>
              <a:rPr lang="de-DE" dirty="0" err="1" smtClean="0"/>
              <a:t>stable</a:t>
            </a:r>
            <a:r>
              <a:rPr lang="de-DE" dirty="0" smtClean="0"/>
              <a:t> </a:t>
            </a:r>
          </a:p>
          <a:p>
            <a:pPr lvl="2"/>
            <a:r>
              <a:rPr lang="de-DE" dirty="0" smtClean="0"/>
              <a:t>so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coding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API</a:t>
            </a:r>
          </a:p>
          <a:p>
            <a:pPr lvl="2"/>
            <a:r>
              <a:rPr lang="de-DE" dirty="0" smtClean="0"/>
              <a:t>Java API </a:t>
            </a:r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audited</a:t>
            </a:r>
          </a:p>
          <a:p>
            <a:pPr lvl="1"/>
            <a:r>
              <a:rPr lang="de-DE" dirty="0" smtClean="0"/>
              <a:t>Format </a:t>
            </a:r>
            <a:r>
              <a:rPr lang="de-DE" dirty="0" err="1" smtClean="0"/>
              <a:t>for</a:t>
            </a:r>
            <a:r>
              <a:rPr lang="de-DE" dirty="0" smtClean="0"/>
              <a:t> Public Keys: WILL CHANGE SOON</a:t>
            </a:r>
          </a:p>
          <a:p>
            <a:pPr lvl="2"/>
            <a:r>
              <a:rPr lang="de-DE" dirty="0" smtClean="0"/>
              <a:t>so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wait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NTRU </a:t>
            </a:r>
            <a:r>
              <a:rPr lang="de-DE" dirty="0" err="1" smtClean="0"/>
              <a:t>keys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root</a:t>
            </a:r>
            <a:r>
              <a:rPr lang="de-DE" dirty="0" smtClean="0"/>
              <a:t> certificate</a:t>
            </a:r>
          </a:p>
          <a:p>
            <a:r>
              <a:rPr lang="de-DE" dirty="0" smtClean="0"/>
              <a:t>PASS-</a:t>
            </a:r>
            <a:r>
              <a:rPr lang="de-DE" dirty="0" err="1" smtClean="0"/>
              <a:t>Sign</a:t>
            </a:r>
            <a:endParaRPr lang="de-DE" dirty="0" smtClean="0"/>
          </a:p>
          <a:p>
            <a:pPr lvl="1"/>
            <a:r>
              <a:rPr lang="de-DE" dirty="0" smtClean="0"/>
              <a:t>Library API not </a:t>
            </a: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endParaRPr lang="de-DE" dirty="0" smtClean="0"/>
          </a:p>
          <a:p>
            <a:pPr lvl="1"/>
            <a:r>
              <a:rPr lang="de-DE" dirty="0" err="1" smtClean="0"/>
              <a:t>Bitstream</a:t>
            </a:r>
            <a:r>
              <a:rPr lang="de-DE" dirty="0" smtClean="0"/>
              <a:t> not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257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Deployment</a:t>
            </a:r>
            <a:r>
              <a:rPr lang="de-DE" dirty="0" smtClean="0"/>
              <a:t>: </a:t>
            </a:r>
            <a:r>
              <a:rPr lang="de-DE" dirty="0" err="1" smtClean="0"/>
              <a:t>CA´s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CA´s</a:t>
            </a:r>
            <a:r>
              <a:rPr lang="de-DE" dirty="0"/>
              <a:t> </a:t>
            </a:r>
            <a:r>
              <a:rPr lang="de-DE" dirty="0" smtClean="0"/>
              <a:t>SHOULD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issueing</a:t>
            </a:r>
            <a:r>
              <a:rPr lang="de-DE" dirty="0"/>
              <a:t> NTRU </a:t>
            </a:r>
            <a:r>
              <a:rPr lang="de-DE" dirty="0" err="1"/>
              <a:t>certificates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NTRU </a:t>
            </a:r>
            <a:r>
              <a:rPr lang="de-DE" dirty="0" err="1"/>
              <a:t>CSR´s</a:t>
            </a:r>
            <a:endParaRPr lang="de-DE" dirty="0"/>
          </a:p>
          <a:p>
            <a:pPr lvl="1"/>
            <a:r>
              <a:rPr lang="de-DE" dirty="0" err="1"/>
              <a:t>CA´s</a:t>
            </a:r>
            <a:r>
              <a:rPr lang="de-DE" dirty="0"/>
              <a:t> </a:t>
            </a:r>
            <a:r>
              <a:rPr lang="de-DE" dirty="0" smtClean="0"/>
              <a:t>SHOULD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/>
              <a:t>issueing</a:t>
            </a:r>
            <a:r>
              <a:rPr lang="de-DE" dirty="0"/>
              <a:t> additional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keys</a:t>
            </a:r>
            <a:r>
              <a:rPr lang="de-DE" dirty="0"/>
              <a:t> in </a:t>
            </a:r>
            <a:r>
              <a:rPr lang="de-DE" dirty="0" err="1"/>
              <a:t>certificates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certificate </a:t>
            </a:r>
            <a:r>
              <a:rPr lang="de-DE" dirty="0" err="1"/>
              <a:t>signing</a:t>
            </a:r>
            <a:r>
              <a:rPr lang="de-DE" dirty="0"/>
              <a:t> </a:t>
            </a:r>
            <a:r>
              <a:rPr lang="de-DE" dirty="0" err="1"/>
              <a:t>requests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additional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keys</a:t>
            </a:r>
            <a:endParaRPr lang="de-DE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3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Deployment</a:t>
            </a:r>
            <a:r>
              <a:rPr lang="de-DE" dirty="0"/>
              <a:t> proposal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22925"/>
            <a:r>
              <a:rPr lang="de-DE" dirty="0" smtClean="0"/>
              <a:t>2014/2015 Browsers (and </a:t>
            </a:r>
            <a:r>
              <a:rPr lang="de-DE" dirty="0" err="1" smtClean="0"/>
              <a:t>other</a:t>
            </a:r>
            <a:r>
              <a:rPr lang="de-DE" dirty="0" smtClean="0"/>
              <a:t> CSR </a:t>
            </a:r>
            <a:r>
              <a:rPr lang="de-DE" dirty="0" err="1" smtClean="0"/>
              <a:t>generating</a:t>
            </a:r>
            <a:r>
              <a:rPr lang="de-DE" dirty="0" smtClean="0"/>
              <a:t> software) …</a:t>
            </a:r>
          </a:p>
          <a:p>
            <a:pPr marL="422925" lvl="1" indent="-422925"/>
            <a:r>
              <a:rPr lang="de-DE" dirty="0" smtClean="0"/>
              <a:t>SHOULD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/>
              <a:t>creating</a:t>
            </a:r>
            <a:r>
              <a:rPr lang="de-DE" dirty="0"/>
              <a:t> RSA + NTRU </a:t>
            </a:r>
            <a:r>
              <a:rPr lang="de-DE" dirty="0" err="1"/>
              <a:t>keypairs</a:t>
            </a:r>
            <a:r>
              <a:rPr lang="de-DE" dirty="0"/>
              <a:t> and </a:t>
            </a:r>
            <a:r>
              <a:rPr lang="de-DE" dirty="0" err="1"/>
              <a:t>generate</a:t>
            </a:r>
            <a:r>
              <a:rPr lang="de-DE" dirty="0"/>
              <a:t> RSA PKCS#10 </a:t>
            </a:r>
            <a:r>
              <a:rPr lang="de-DE" dirty="0" err="1"/>
              <a:t>CSR´s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NTRU </a:t>
            </a:r>
            <a:r>
              <a:rPr lang="de-DE" dirty="0" err="1"/>
              <a:t>as</a:t>
            </a:r>
            <a:r>
              <a:rPr lang="de-DE" dirty="0"/>
              <a:t> additional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smtClean="0"/>
              <a:t>key</a:t>
            </a:r>
            <a:endParaRPr lang="en-US" dirty="0" smtClean="0"/>
          </a:p>
          <a:p>
            <a:pPr marL="422925" lvl="1" indent="-422925"/>
            <a:r>
              <a:rPr lang="de-DE" dirty="0" smtClean="0"/>
              <a:t>SHOULD NOT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issueing</a:t>
            </a:r>
            <a:r>
              <a:rPr lang="de-DE" dirty="0" smtClean="0"/>
              <a:t> NTRU-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CSR´s</a:t>
            </a:r>
            <a:r>
              <a:rPr lang="de-DE" dirty="0" smtClean="0"/>
              <a:t>, </a:t>
            </a:r>
            <a:r>
              <a:rPr lang="de-DE" dirty="0" err="1" smtClean="0"/>
              <a:t>unless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user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wants</a:t>
            </a:r>
            <a:r>
              <a:rPr lang="de-DE" dirty="0" smtClean="0"/>
              <a:t> it.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Deployment</a:t>
            </a:r>
            <a:r>
              <a:rPr lang="de-DE" dirty="0" smtClean="0"/>
              <a:t> proposal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NTRU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supported</a:t>
            </a:r>
            <a:r>
              <a:rPr lang="de-DE" dirty="0" smtClean="0"/>
              <a:t> optional.</a:t>
            </a:r>
          </a:p>
          <a:p>
            <a:r>
              <a:rPr lang="de-DE" dirty="0" err="1" smtClean="0"/>
              <a:t>If</a:t>
            </a:r>
            <a:r>
              <a:rPr lang="de-DE" dirty="0" smtClean="0"/>
              <a:t> and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attacks</a:t>
            </a:r>
            <a:r>
              <a:rPr lang="de-DE" dirty="0" smtClean="0"/>
              <a:t> </a:t>
            </a:r>
            <a:r>
              <a:rPr lang="de-DE" dirty="0" err="1" smtClean="0"/>
              <a:t>become</a:t>
            </a:r>
            <a:r>
              <a:rPr lang="de-DE" dirty="0" smtClean="0"/>
              <a:t> </a:t>
            </a:r>
            <a:r>
              <a:rPr lang="de-DE" dirty="0" err="1" smtClean="0"/>
              <a:t>reality</a:t>
            </a:r>
            <a:r>
              <a:rPr lang="de-DE" dirty="0" smtClean="0"/>
              <a:t>,</a:t>
            </a:r>
            <a:r>
              <a:rPr lang="en-US" dirty="0" smtClean="0"/>
              <a:t> the rules can be changed and NTRU can become mandatory.</a:t>
            </a:r>
          </a:p>
          <a:p>
            <a:pPr lvl="1"/>
            <a:r>
              <a:rPr lang="de-DE" dirty="0" smtClean="0"/>
              <a:t>Start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higher</a:t>
            </a:r>
            <a:r>
              <a:rPr lang="de-DE" dirty="0" smtClean="0"/>
              <a:t> value targets, e.g. </a:t>
            </a:r>
            <a:r>
              <a:rPr lang="de-DE" dirty="0" err="1" smtClean="0"/>
              <a:t>define</a:t>
            </a:r>
            <a:r>
              <a:rPr lang="de-DE" dirty="0" smtClean="0"/>
              <a:t> a </a:t>
            </a:r>
            <a:r>
              <a:rPr lang="de-DE" dirty="0" err="1" smtClean="0"/>
              <a:t>deadline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EV </a:t>
            </a:r>
            <a:r>
              <a:rPr lang="de-DE" dirty="0" err="1" smtClean="0"/>
              <a:t>certificates</a:t>
            </a:r>
            <a:r>
              <a:rPr lang="de-DE" dirty="0" smtClean="0"/>
              <a:t> must </a:t>
            </a:r>
            <a:r>
              <a:rPr lang="de-DE" dirty="0" err="1" smtClean="0"/>
              <a:t>contain</a:t>
            </a:r>
            <a:r>
              <a:rPr lang="de-DE" dirty="0" smtClean="0"/>
              <a:t> a NTRU additional </a:t>
            </a:r>
            <a:r>
              <a:rPr lang="de-DE" dirty="0" err="1" smtClean="0"/>
              <a:t>public</a:t>
            </a:r>
            <a:r>
              <a:rPr lang="de-DE" dirty="0" smtClean="0"/>
              <a:t> key, </a:t>
            </a:r>
            <a:r>
              <a:rPr lang="de-DE" dirty="0" err="1" smtClean="0"/>
              <a:t>to</a:t>
            </a:r>
            <a:r>
              <a:rPr lang="de-DE" dirty="0" smtClean="0"/>
              <a:t> still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displayed</a:t>
            </a:r>
            <a:r>
              <a:rPr lang="de-DE" dirty="0" smtClean="0"/>
              <a:t> "green"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5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Deployment</a:t>
            </a:r>
            <a:r>
              <a:rPr lang="de-DE" dirty="0" smtClean="0"/>
              <a:t> proposal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 </a:t>
            </a:r>
            <a:r>
              <a:rPr lang="de-DE" dirty="0" err="1" smtClean="0"/>
              <a:t>guess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do a </a:t>
            </a:r>
            <a:r>
              <a:rPr lang="de-DE" dirty="0" err="1" smtClean="0"/>
              <a:t>silent</a:t>
            </a:r>
            <a:r>
              <a:rPr lang="de-DE" dirty="0" smtClean="0"/>
              <a:t> </a:t>
            </a:r>
            <a:r>
              <a:rPr lang="de-DE" dirty="0" err="1" smtClean="0"/>
              <a:t>rollout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something</a:t>
            </a:r>
            <a:r>
              <a:rPr lang="de-DE" dirty="0" smtClean="0"/>
              <a:t> </a:t>
            </a:r>
            <a:r>
              <a:rPr lang="de-DE" dirty="0" err="1" smtClean="0"/>
              <a:t>like</a:t>
            </a:r>
            <a:r>
              <a:rPr lang="de-DE" dirty="0" smtClean="0"/>
              <a:t> 3 </a:t>
            </a:r>
            <a:r>
              <a:rPr lang="de-DE" dirty="0" err="1" smtClean="0"/>
              <a:t>years</a:t>
            </a:r>
            <a:r>
              <a:rPr lang="de-DE" dirty="0" smtClean="0"/>
              <a:t>, </a:t>
            </a:r>
            <a:r>
              <a:rPr lang="de-DE" dirty="0" err="1" smtClean="0"/>
              <a:t>augmenting</a:t>
            </a:r>
            <a:r>
              <a:rPr lang="de-DE" dirty="0" smtClean="0"/>
              <a:t> RSA.</a:t>
            </a:r>
          </a:p>
          <a:p>
            <a:r>
              <a:rPr lang="de-DE" dirty="0" err="1" smtClean="0"/>
              <a:t>Around</a:t>
            </a:r>
            <a:r>
              <a:rPr lang="de-DE" dirty="0" smtClean="0"/>
              <a:t> 2017,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trying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issue NTRU-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root</a:t>
            </a:r>
            <a:r>
              <a:rPr lang="de-DE" dirty="0" smtClean="0"/>
              <a:t> </a:t>
            </a:r>
            <a:r>
              <a:rPr lang="de-DE" dirty="0" err="1" smtClean="0"/>
              <a:t>CA´s</a:t>
            </a:r>
            <a:r>
              <a:rPr lang="de-DE" dirty="0" smtClean="0"/>
              <a:t>, and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perform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8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just use NTRU </a:t>
            </a:r>
            <a:r>
              <a:rPr lang="de-DE" dirty="0" err="1" smtClean="0"/>
              <a:t>instead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6" name="Fensterinhalt vertikal verschieben 5"/>
          <p:cNvSpPr/>
          <p:nvPr/>
        </p:nvSpPr>
        <p:spPr>
          <a:xfrm>
            <a:off x="252413" y="1654646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NTRU PubKey Root</a:t>
            </a:r>
          </a:p>
          <a:p>
            <a:pPr algn="ctr"/>
            <a:r>
              <a:rPr lang="de-DE" dirty="0" smtClean="0"/>
              <a:t>NTRU </a:t>
            </a:r>
            <a:r>
              <a:rPr lang="de-DE" dirty="0" err="1" smtClean="0"/>
              <a:t>Self</a:t>
            </a:r>
            <a:r>
              <a:rPr lang="de-DE" dirty="0" smtClean="0"/>
              <a:t>-Signature</a:t>
            </a:r>
            <a:endParaRPr lang="en-US" dirty="0"/>
          </a:p>
        </p:txBody>
      </p:sp>
      <p:sp>
        <p:nvSpPr>
          <p:cNvPr id="7" name="Fensterinhalt vertikal verschieben 6"/>
          <p:cNvSpPr/>
          <p:nvPr/>
        </p:nvSpPr>
        <p:spPr>
          <a:xfrm>
            <a:off x="3060725" y="2722864"/>
            <a:ext cx="374441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Intermediate CA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NTRU PubKey Intermediate</a:t>
            </a:r>
          </a:p>
          <a:p>
            <a:pPr algn="ctr"/>
            <a:r>
              <a:rPr lang="de-DE" dirty="0" smtClean="0"/>
              <a:t>NTRU Signature</a:t>
            </a:r>
            <a:endParaRPr lang="en-US" dirty="0"/>
          </a:p>
        </p:txBody>
      </p:sp>
      <p:sp>
        <p:nvSpPr>
          <p:cNvPr id="8" name="Fensterinhalt vertikal verschieben 7"/>
          <p:cNvSpPr/>
          <p:nvPr/>
        </p:nvSpPr>
        <p:spPr>
          <a:xfrm>
            <a:off x="6301085" y="3742878"/>
            <a:ext cx="3024336" cy="2592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Server Certificate</a:t>
            </a:r>
          </a:p>
          <a:p>
            <a:pPr algn="ctr"/>
            <a:r>
              <a:rPr lang="de-DE" dirty="0" smtClean="0"/>
              <a:t>Name</a:t>
            </a:r>
          </a:p>
          <a:p>
            <a:pPr algn="ctr"/>
            <a:r>
              <a:rPr lang="de-DE" dirty="0" smtClean="0"/>
              <a:t>NTRU PubKey Server</a:t>
            </a:r>
          </a:p>
          <a:p>
            <a:pPr algn="ctr"/>
            <a:r>
              <a:rPr lang="de-DE" dirty="0" smtClean="0"/>
              <a:t>NTRU Signature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just use NTRU </a:t>
            </a:r>
            <a:r>
              <a:rPr lang="de-DE" dirty="0" err="1" smtClean="0"/>
              <a:t>instead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Every CA </a:t>
            </a:r>
            <a:r>
              <a:rPr lang="de-DE" dirty="0" err="1" smtClean="0"/>
              <a:t>would</a:t>
            </a:r>
            <a:r>
              <a:rPr lang="de-DE" dirty="0" smtClean="0"/>
              <a:t> create </a:t>
            </a:r>
            <a:r>
              <a:rPr lang="de-DE" dirty="0" err="1" smtClean="0"/>
              <a:t>new</a:t>
            </a:r>
            <a:r>
              <a:rPr lang="de-DE" dirty="0" smtClean="0"/>
              <a:t> NTRU </a:t>
            </a:r>
            <a:r>
              <a:rPr lang="de-DE" dirty="0" err="1" smtClean="0"/>
              <a:t>root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and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issueing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root</a:t>
            </a:r>
            <a:endParaRPr lang="de-DE" dirty="0" smtClean="0"/>
          </a:p>
          <a:p>
            <a:r>
              <a:rPr lang="de-DE" dirty="0" smtClean="0"/>
              <a:t>Servers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deploy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NTRU </a:t>
            </a:r>
            <a:r>
              <a:rPr lang="de-DE" dirty="0" err="1" smtClean="0"/>
              <a:t>root</a:t>
            </a:r>
            <a:endParaRPr lang="de-DE" dirty="0" smtClean="0"/>
          </a:p>
          <a:p>
            <a:r>
              <a:rPr lang="de-DE" dirty="0" smtClean="0"/>
              <a:t>Clients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root</a:t>
            </a:r>
            <a:r>
              <a:rPr lang="de-DE" dirty="0" smtClean="0"/>
              <a:t> certificate </a:t>
            </a:r>
            <a:r>
              <a:rPr lang="de-DE" dirty="0" err="1" smtClean="0"/>
              <a:t>lists</a:t>
            </a:r>
            <a:endParaRPr lang="de-DE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2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Server </a:t>
            </a:r>
            <a:r>
              <a:rPr lang="de-DE" dirty="0" err="1" smtClean="0"/>
              <a:t>Interoperability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When</a:t>
            </a:r>
            <a:r>
              <a:rPr lang="de-DE" dirty="0" smtClean="0"/>
              <a:t> a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NTRU </a:t>
            </a:r>
            <a:r>
              <a:rPr lang="de-DE" dirty="0" err="1" smtClean="0"/>
              <a:t>cert</a:t>
            </a:r>
            <a:endParaRPr lang="de-DE" dirty="0" smtClean="0"/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communicate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old</a:t>
            </a:r>
            <a:r>
              <a:rPr lang="de-DE" dirty="0" smtClean="0"/>
              <a:t> RSA </a:t>
            </a:r>
            <a:r>
              <a:rPr lang="de-DE" dirty="0" err="1" smtClean="0"/>
              <a:t>clients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4092892" y="3279373"/>
            <a:ext cx="1584176" cy="14401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Server</a:t>
            </a:r>
          </a:p>
          <a:p>
            <a:pPr algn="ctr"/>
            <a:r>
              <a:rPr lang="de-DE" dirty="0" err="1" smtClean="0"/>
              <a:t>with</a:t>
            </a:r>
            <a:r>
              <a:rPr lang="de-DE" dirty="0" smtClean="0"/>
              <a:t> NTRU </a:t>
            </a:r>
            <a:r>
              <a:rPr lang="de-DE" dirty="0" err="1" smtClean="0"/>
              <a:t>cert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8194228" y="422938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</a:t>
            </a: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only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6805141" y="5074045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 RSA + NTRU</a:t>
            </a:r>
            <a:endParaRPr lang="en-US" dirty="0"/>
          </a:p>
        </p:txBody>
      </p:sp>
      <p:cxnSp>
        <p:nvCxnSpPr>
          <p:cNvPr id="13" name="Gerade Verbindung mit Pfeil 12"/>
          <p:cNvCxnSpPr>
            <a:stCxn id="5" idx="5"/>
            <a:endCxn id="7" idx="2"/>
          </p:cNvCxnSpPr>
          <p:nvPr/>
        </p:nvCxnSpPr>
        <p:spPr>
          <a:xfrm>
            <a:off x="5445071" y="4508626"/>
            <a:ext cx="1360070" cy="12854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6" idx="2"/>
            <a:endCxn id="5" idx="6"/>
          </p:cNvCxnSpPr>
          <p:nvPr/>
        </p:nvCxnSpPr>
        <p:spPr>
          <a:xfrm flipH="1" flipV="1">
            <a:off x="5677068" y="3999453"/>
            <a:ext cx="2517160" cy="8780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1057371" y="3633885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 RSA + NTRU</a:t>
            </a:r>
            <a:endParaRPr lang="en-US" dirty="0"/>
          </a:p>
        </p:txBody>
      </p:sp>
      <p:sp>
        <p:nvSpPr>
          <p:cNvPr id="17" name="Ellipse 16"/>
          <p:cNvSpPr/>
          <p:nvPr/>
        </p:nvSpPr>
        <p:spPr>
          <a:xfrm>
            <a:off x="1295469" y="5232035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 RSA + NTRU</a:t>
            </a:r>
            <a:endParaRPr lang="en-US" dirty="0"/>
          </a:p>
        </p:txBody>
      </p:sp>
      <p:sp>
        <p:nvSpPr>
          <p:cNvPr id="19" name="Ellipse 18"/>
          <p:cNvSpPr/>
          <p:nvPr/>
        </p:nvSpPr>
        <p:spPr>
          <a:xfrm>
            <a:off x="4192699" y="5334160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</a:t>
            </a: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only</a:t>
            </a:r>
            <a:endParaRPr lang="en-US" dirty="0"/>
          </a:p>
        </p:txBody>
      </p:sp>
      <p:cxnSp>
        <p:nvCxnSpPr>
          <p:cNvPr id="20" name="Gerade Verbindung mit Pfeil 19"/>
          <p:cNvCxnSpPr>
            <a:stCxn id="19" idx="0"/>
            <a:endCxn id="5" idx="4"/>
          </p:cNvCxnSpPr>
          <p:nvPr/>
        </p:nvCxnSpPr>
        <p:spPr>
          <a:xfrm flipH="1" flipV="1">
            <a:off x="4884980" y="4719533"/>
            <a:ext cx="27799" cy="6146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7" idx="7"/>
            <a:endCxn id="5" idx="3"/>
          </p:cNvCxnSpPr>
          <p:nvPr/>
        </p:nvCxnSpPr>
        <p:spPr>
          <a:xfrm flipV="1">
            <a:off x="2770573" y="4508626"/>
            <a:ext cx="1554316" cy="9343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6" idx="6"/>
            <a:endCxn id="5" idx="2"/>
          </p:cNvCxnSpPr>
          <p:nvPr/>
        </p:nvCxnSpPr>
        <p:spPr>
          <a:xfrm flipV="1">
            <a:off x="2785563" y="3999453"/>
            <a:ext cx="1307329" cy="3545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2909052" y="3829272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NTRU</a:t>
            </a:r>
            <a:endParaRPr lang="en-US" dirty="0"/>
          </a:p>
        </p:txBody>
      </p:sp>
      <p:sp>
        <p:nvSpPr>
          <p:cNvPr id="45" name="Textfeld 44"/>
          <p:cNvSpPr txBox="1"/>
          <p:nvPr/>
        </p:nvSpPr>
        <p:spPr>
          <a:xfrm>
            <a:off x="3061452" y="4737472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NTRU</a:t>
            </a:r>
            <a:endParaRPr lang="en-US" dirty="0"/>
          </a:p>
        </p:txBody>
      </p:sp>
      <p:sp>
        <p:nvSpPr>
          <p:cNvPr id="47" name="Textfeld 46"/>
          <p:cNvSpPr txBox="1"/>
          <p:nvPr/>
        </p:nvSpPr>
        <p:spPr>
          <a:xfrm>
            <a:off x="5677068" y="492920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8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just use NTRU </a:t>
            </a:r>
            <a:r>
              <a:rPr lang="de-DE" dirty="0" err="1" smtClean="0"/>
              <a:t>instead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install</a:t>
            </a:r>
            <a:r>
              <a:rPr lang="de-DE" dirty="0" smtClean="0"/>
              <a:t> a </a:t>
            </a:r>
            <a:r>
              <a:rPr lang="de-DE" dirty="0" err="1" smtClean="0"/>
              <a:t>new</a:t>
            </a:r>
            <a:r>
              <a:rPr lang="de-DE" dirty="0" smtClean="0"/>
              <a:t> NTRU certificate, but </a:t>
            </a:r>
            <a:r>
              <a:rPr lang="de-DE" dirty="0" err="1" smtClean="0"/>
              <a:t>the</a:t>
            </a:r>
            <a:r>
              <a:rPr lang="de-DE" dirty="0" smtClean="0"/>
              <a:t> client </a:t>
            </a:r>
            <a:r>
              <a:rPr lang="de-DE" dirty="0" err="1" smtClean="0"/>
              <a:t>would</a:t>
            </a:r>
            <a:r>
              <a:rPr lang="de-DE" dirty="0" smtClean="0"/>
              <a:t> still not </a:t>
            </a:r>
            <a:r>
              <a:rPr lang="de-DE" dirty="0" err="1" smtClean="0"/>
              <a:t>be</a:t>
            </a:r>
            <a:r>
              <a:rPr lang="de-DE" dirty="0" smtClean="0"/>
              <a:t> NTRU </a:t>
            </a:r>
            <a:r>
              <a:rPr lang="de-DE" dirty="0" err="1" smtClean="0"/>
              <a:t>capable</a:t>
            </a:r>
            <a:r>
              <a:rPr lang="de-DE" dirty="0" smtClean="0"/>
              <a:t> and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NTRU </a:t>
            </a:r>
            <a:r>
              <a:rPr lang="de-DE" dirty="0" err="1" smtClean="0"/>
              <a:t>root</a:t>
            </a:r>
            <a:r>
              <a:rPr lang="de-DE" dirty="0" smtClean="0"/>
              <a:t> certificate </a:t>
            </a:r>
            <a:r>
              <a:rPr lang="de-DE" dirty="0" err="1" smtClean="0"/>
              <a:t>installed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client </a:t>
            </a:r>
            <a:r>
              <a:rPr lang="de-DE" dirty="0" err="1" smtClean="0"/>
              <a:t>could</a:t>
            </a:r>
            <a:r>
              <a:rPr lang="de-DE" dirty="0" smtClean="0"/>
              <a:t> not </a:t>
            </a:r>
            <a:r>
              <a:rPr lang="de-DE" dirty="0" err="1" smtClean="0"/>
              <a:t>communicate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anymore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will replace a RSA certificate </a:t>
            </a:r>
            <a:r>
              <a:rPr lang="de-DE" dirty="0" err="1" smtClean="0"/>
              <a:t>with</a:t>
            </a:r>
            <a:r>
              <a:rPr lang="de-DE" dirty="0" smtClean="0"/>
              <a:t> a NTRU certificate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99.9%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clients</a:t>
            </a:r>
            <a:r>
              <a:rPr lang="de-DE" dirty="0" smtClean="0"/>
              <a:t> will support NTRU, </a:t>
            </a:r>
            <a:r>
              <a:rPr lang="de-DE" dirty="0" err="1" smtClean="0"/>
              <a:t>otherwise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will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customer-</a:t>
            </a:r>
            <a:r>
              <a:rPr lang="de-DE" dirty="0" err="1" smtClean="0"/>
              <a:t>losses</a:t>
            </a:r>
            <a:r>
              <a:rPr lang="de-DE" dirty="0" smtClean="0"/>
              <a:t> and support </a:t>
            </a:r>
            <a:r>
              <a:rPr lang="de-DE" dirty="0" err="1" smtClean="0"/>
              <a:t>efforts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11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just use NTRU </a:t>
            </a:r>
            <a:r>
              <a:rPr lang="de-DE" dirty="0" err="1" smtClean="0"/>
              <a:t>instead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When</a:t>
            </a:r>
            <a:r>
              <a:rPr lang="de-DE" dirty="0" smtClean="0"/>
              <a:t> will 99,9%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clients</a:t>
            </a:r>
            <a:r>
              <a:rPr lang="de-DE" dirty="0" smtClean="0"/>
              <a:t> support NTRU?</a:t>
            </a:r>
          </a:p>
          <a:p>
            <a:r>
              <a:rPr lang="de-DE" dirty="0" smtClean="0"/>
              <a:t>On Windows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operating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upgrade</a:t>
            </a:r>
          </a:p>
          <a:p>
            <a:pPr lvl="1"/>
            <a:r>
              <a:rPr lang="de-DE" dirty="0" smtClean="0"/>
              <a:t>Operating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upgrades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usually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hardware</a:t>
            </a:r>
            <a:r>
              <a:rPr lang="de-DE" dirty="0" smtClean="0"/>
              <a:t> dies (</a:t>
            </a:r>
            <a:r>
              <a:rPr lang="de-DE" dirty="0" err="1" smtClean="0"/>
              <a:t>see</a:t>
            </a:r>
            <a:r>
              <a:rPr lang="de-DE" dirty="0" smtClean="0"/>
              <a:t> Windows XP)</a:t>
            </a:r>
          </a:p>
          <a:p>
            <a:pPr lvl="2"/>
            <a:r>
              <a:rPr lang="de-DE" dirty="0" err="1" smtClean="0"/>
              <a:t>At</a:t>
            </a:r>
            <a:r>
              <a:rPr lang="de-DE" dirty="0" smtClean="0"/>
              <a:t> least 10 </a:t>
            </a:r>
            <a:r>
              <a:rPr lang="de-DE" dirty="0" err="1" smtClean="0"/>
              <a:t>years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internet</a:t>
            </a:r>
            <a:endParaRPr lang="de-DE" dirty="0"/>
          </a:p>
          <a:p>
            <a:r>
              <a:rPr lang="de-DE" dirty="0" smtClean="0"/>
              <a:t>On Linux and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desktop</a:t>
            </a:r>
            <a:r>
              <a:rPr lang="de-DE" dirty="0" smtClean="0"/>
              <a:t> </a:t>
            </a:r>
            <a:r>
              <a:rPr lang="de-DE" dirty="0" err="1" smtClean="0"/>
              <a:t>operating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 smtClean="0"/>
          </a:p>
          <a:p>
            <a:pPr lvl="1"/>
            <a:r>
              <a:rPr lang="de-DE" dirty="0" err="1" smtClean="0"/>
              <a:t>perhaps</a:t>
            </a:r>
            <a:r>
              <a:rPr lang="de-DE" dirty="0" smtClean="0"/>
              <a:t> a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earlier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6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Our</a:t>
            </a:r>
            <a:r>
              <a:rPr lang="de-DE" dirty="0" smtClean="0"/>
              <a:t> goal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When</a:t>
            </a:r>
            <a:r>
              <a:rPr lang="de-DE" dirty="0" smtClean="0"/>
              <a:t> a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RSA and NTRU</a:t>
            </a:r>
          </a:p>
          <a:p>
            <a:r>
              <a:rPr lang="de-DE" dirty="0" err="1" smtClean="0"/>
              <a:t>old</a:t>
            </a:r>
            <a:r>
              <a:rPr lang="de-DE" dirty="0" smtClean="0"/>
              <a:t>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use RSA,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use </a:t>
            </a:r>
            <a:r>
              <a:rPr lang="de-DE" dirty="0" err="1" smtClean="0"/>
              <a:t>both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3961057" y="3279373"/>
            <a:ext cx="1979987" cy="14401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Server</a:t>
            </a:r>
          </a:p>
          <a:p>
            <a:pPr algn="ctr"/>
            <a:r>
              <a:rPr lang="de-DE" dirty="0" err="1" smtClean="0"/>
              <a:t>with</a:t>
            </a:r>
            <a:r>
              <a:rPr lang="de-DE" dirty="0" smtClean="0"/>
              <a:t> RSA+NTRU </a:t>
            </a:r>
            <a:r>
              <a:rPr lang="de-DE" dirty="0" err="1" smtClean="0"/>
              <a:t>cert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8194228" y="422938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</a:t>
            </a: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only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6805141" y="5074045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 RSA + NTRU</a:t>
            </a:r>
            <a:endParaRPr lang="en-US" dirty="0"/>
          </a:p>
        </p:txBody>
      </p:sp>
      <p:cxnSp>
        <p:nvCxnSpPr>
          <p:cNvPr id="13" name="Gerade Verbindung mit Pfeil 12"/>
          <p:cNvCxnSpPr>
            <a:stCxn id="5" idx="5"/>
            <a:endCxn id="7" idx="2"/>
          </p:cNvCxnSpPr>
          <p:nvPr/>
        </p:nvCxnSpPr>
        <p:spPr>
          <a:xfrm>
            <a:off x="5651082" y="4508626"/>
            <a:ext cx="1154059" cy="1285499"/>
          </a:xfrm>
          <a:prstGeom prst="straightConnector1">
            <a:avLst/>
          </a:prstGeom>
          <a:ln w="69850"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6" idx="2"/>
            <a:endCxn id="5" idx="6"/>
          </p:cNvCxnSpPr>
          <p:nvPr/>
        </p:nvCxnSpPr>
        <p:spPr>
          <a:xfrm flipH="1" flipV="1">
            <a:off x="5941044" y="3999453"/>
            <a:ext cx="2253184" cy="8780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1057371" y="3633885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 RSA + NTRU</a:t>
            </a:r>
            <a:endParaRPr lang="en-US" dirty="0"/>
          </a:p>
        </p:txBody>
      </p:sp>
      <p:sp>
        <p:nvSpPr>
          <p:cNvPr id="17" name="Ellipse 16"/>
          <p:cNvSpPr/>
          <p:nvPr/>
        </p:nvSpPr>
        <p:spPr>
          <a:xfrm>
            <a:off x="1295469" y="5232035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 RSA + NTRU</a:t>
            </a:r>
            <a:endParaRPr lang="en-US" dirty="0"/>
          </a:p>
        </p:txBody>
      </p:sp>
      <p:sp>
        <p:nvSpPr>
          <p:cNvPr id="19" name="Ellipse 18"/>
          <p:cNvSpPr/>
          <p:nvPr/>
        </p:nvSpPr>
        <p:spPr>
          <a:xfrm>
            <a:off x="4236908" y="5773763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Client</a:t>
            </a:r>
          </a:p>
          <a:p>
            <a:pPr algn="ctr"/>
            <a:r>
              <a:rPr lang="de-DE" dirty="0" smtClean="0"/>
              <a:t>RSA </a:t>
            </a:r>
            <a:r>
              <a:rPr lang="de-DE" dirty="0" err="1" smtClean="0"/>
              <a:t>only</a:t>
            </a:r>
            <a:endParaRPr lang="en-US" dirty="0"/>
          </a:p>
        </p:txBody>
      </p:sp>
      <p:cxnSp>
        <p:nvCxnSpPr>
          <p:cNvPr id="20" name="Gerade Verbindung mit Pfeil 19"/>
          <p:cNvCxnSpPr>
            <a:stCxn id="19" idx="0"/>
            <a:endCxn id="5" idx="4"/>
          </p:cNvCxnSpPr>
          <p:nvPr/>
        </p:nvCxnSpPr>
        <p:spPr>
          <a:xfrm flipH="1" flipV="1">
            <a:off x="4951051" y="4719533"/>
            <a:ext cx="5937" cy="10542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7" idx="7"/>
            <a:endCxn id="5" idx="3"/>
          </p:cNvCxnSpPr>
          <p:nvPr/>
        </p:nvCxnSpPr>
        <p:spPr>
          <a:xfrm flipV="1">
            <a:off x="2770573" y="4508626"/>
            <a:ext cx="1480446" cy="9343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6" idx="6"/>
            <a:endCxn id="5" idx="2"/>
          </p:cNvCxnSpPr>
          <p:nvPr/>
        </p:nvCxnSpPr>
        <p:spPr>
          <a:xfrm flipV="1">
            <a:off x="2785563" y="3999453"/>
            <a:ext cx="1175494" cy="3545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2909052" y="3829272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NTRU</a:t>
            </a:r>
            <a:endParaRPr lang="en-US" dirty="0"/>
          </a:p>
        </p:txBody>
      </p:sp>
      <p:sp>
        <p:nvSpPr>
          <p:cNvPr id="45" name="Textfeld 44"/>
          <p:cNvSpPr txBox="1"/>
          <p:nvPr/>
        </p:nvSpPr>
        <p:spPr>
          <a:xfrm>
            <a:off x="3061452" y="4737472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NTRU</a:t>
            </a:r>
            <a:endParaRPr lang="en-US" dirty="0"/>
          </a:p>
        </p:txBody>
      </p:sp>
      <p:sp>
        <p:nvSpPr>
          <p:cNvPr id="47" name="Textfeld 46"/>
          <p:cNvSpPr txBox="1"/>
          <p:nvPr/>
        </p:nvSpPr>
        <p:spPr>
          <a:xfrm>
            <a:off x="5677068" y="4929206"/>
            <a:ext cx="899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NTRU</a:t>
            </a:r>
          </a:p>
          <a:p>
            <a:r>
              <a:rPr lang="de-DE" dirty="0" smtClean="0"/>
              <a:t>+RSA</a:t>
            </a:r>
            <a:endParaRPr lang="en-US" dirty="0"/>
          </a:p>
        </p:txBody>
      </p:sp>
      <p:sp>
        <p:nvSpPr>
          <p:cNvPr id="26" name="Textfeld 25"/>
          <p:cNvSpPr txBox="1"/>
          <p:nvPr/>
        </p:nvSpPr>
        <p:spPr>
          <a:xfrm>
            <a:off x="4600159" y="5125416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Variant A: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CA´s</a:t>
            </a:r>
            <a:r>
              <a:rPr lang="de-DE" dirty="0" smtClean="0"/>
              <a:t> issue </a:t>
            </a:r>
            <a:r>
              <a:rPr lang="de-DE" dirty="0" err="1" smtClean="0"/>
              <a:t>both</a:t>
            </a:r>
            <a:r>
              <a:rPr lang="de-DE" dirty="0" smtClean="0"/>
              <a:t> NTRU and RSA </a:t>
            </a:r>
            <a:r>
              <a:rPr lang="de-DE" dirty="0" err="1" smtClean="0"/>
              <a:t>certs</a:t>
            </a:r>
            <a:endParaRPr lang="de-DE" dirty="0" smtClean="0"/>
          </a:p>
          <a:p>
            <a:r>
              <a:rPr lang="de-DE" dirty="0" smtClean="0"/>
              <a:t>and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users</a:t>
            </a:r>
            <a:r>
              <a:rPr lang="de-DE" dirty="0" smtClean="0"/>
              <a:t> </a:t>
            </a:r>
            <a:r>
              <a:rPr lang="de-DE" dirty="0" err="1" smtClean="0"/>
              <a:t>acquire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and </a:t>
            </a:r>
            <a:r>
              <a:rPr lang="de-DE" dirty="0" err="1" smtClean="0"/>
              <a:t>deploy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webservers</a:t>
            </a:r>
            <a:endParaRPr lang="de-DE" dirty="0" smtClean="0"/>
          </a:p>
          <a:p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webserver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automatically</a:t>
            </a:r>
            <a:r>
              <a:rPr lang="de-DE" dirty="0" smtClean="0"/>
              <a:t> </a:t>
            </a:r>
            <a:r>
              <a:rPr lang="de-DE" dirty="0" err="1" smtClean="0"/>
              <a:t>select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certificate </a:t>
            </a:r>
            <a:r>
              <a:rPr lang="de-DE" dirty="0" err="1" smtClean="0"/>
              <a:t>depending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ciphersuite</a:t>
            </a:r>
            <a:r>
              <a:rPr lang="de-DE" dirty="0"/>
              <a:t> </a:t>
            </a:r>
            <a:r>
              <a:rPr lang="de-DE" dirty="0" err="1" smtClean="0"/>
              <a:t>advertised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client.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5622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YSTALPERSIST" val="&lt;CrystalAddin Version=&quot;1&quot;/&gt;"/>
</p:tagLst>
</file>

<file path=ppt/theme/theme1.xml><?xml version="1.0" encoding="utf-8"?>
<a:theme xmlns:a="http://schemas.openxmlformats.org/drawingml/2006/main" name="Blank">
  <a:themeElements>
    <a:clrScheme name="UCG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CEE"/>
      </a:accent1>
      <a:accent2>
        <a:srgbClr val="E37823"/>
      </a:accent2>
      <a:accent3>
        <a:srgbClr val="51A836"/>
      </a:accent3>
      <a:accent4>
        <a:srgbClr val="FFF20D"/>
      </a:accent4>
      <a:accent5>
        <a:srgbClr val="0000CC"/>
      </a:accent5>
      <a:accent6>
        <a:srgbClr val="E2001A"/>
      </a:accent6>
      <a:hlink>
        <a:srgbClr val="E2001A"/>
      </a:hlink>
      <a:folHlink>
        <a:srgbClr val="808080"/>
      </a:folHlink>
    </a:clrScheme>
    <a:fontScheme name="UCG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7D7D7"/>
        </a:accent1>
        <a:accent2>
          <a:srgbClr val="00ACEE"/>
        </a:accent2>
        <a:accent3>
          <a:srgbClr val="FFFFFF"/>
        </a:accent3>
        <a:accent4>
          <a:srgbClr val="000000"/>
        </a:accent4>
        <a:accent5>
          <a:srgbClr val="E8E8E8"/>
        </a:accent5>
        <a:accent6>
          <a:srgbClr val="009BD8"/>
        </a:accent6>
        <a:hlink>
          <a:srgbClr val="E2001A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AD50702BB6954F8C744E84FEC0F9AA" ma:contentTypeVersion="0" ma:contentTypeDescription="Ein neues Dokument erstellen." ma:contentTypeScope="" ma:versionID="5acdcf21646717152045cea69f664a46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E3637FF-8B99-4C84-9B90-F909A971A0C4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C23B129-B22D-417E-9B74-0B14122D2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4BD89-F694-4B12-95BE-AB55C2720B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1396</Words>
  <Application>Microsoft Office PowerPoint</Application>
  <PresentationFormat>Benutzerdefiniert</PresentationFormat>
  <Paragraphs>262</Paragraphs>
  <Slides>27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27</vt:i4>
      </vt:variant>
    </vt:vector>
  </HeadingPairs>
  <TitlesOfParts>
    <vt:vector size="29" baseType="lpstr">
      <vt:lpstr>Blank</vt:lpstr>
      <vt:lpstr>Larissa</vt:lpstr>
      <vt:lpstr>Post Quantum Migration</vt:lpstr>
      <vt:lpstr>Current Situation with RSA</vt:lpstr>
      <vt:lpstr>What if we just use NTRU instead?</vt:lpstr>
      <vt:lpstr>What if we just use NTRU instead?</vt:lpstr>
      <vt:lpstr>Server Interoperability</vt:lpstr>
      <vt:lpstr>What if we just use NTRU instead?</vt:lpstr>
      <vt:lpstr>What if we just use NTRU instead?</vt:lpstr>
      <vt:lpstr>Our goal</vt:lpstr>
      <vt:lpstr>Variant A:</vt:lpstr>
      <vt:lpstr>Drawbacks Variant A:</vt:lpstr>
      <vt:lpstr>Variant B: Additional Public Keys</vt:lpstr>
      <vt:lpstr>Additional Public Keys</vt:lpstr>
      <vt:lpstr>Additional Public Keys</vt:lpstr>
      <vt:lpstr>Additional Public Keys</vt:lpstr>
      <vt:lpstr>Disadvantages</vt:lpstr>
      <vt:lpstr>Securing the whole CA chain:</vt:lpstr>
      <vt:lpstr>Certificate Signing Requests (CSR)</vt:lpstr>
      <vt:lpstr>Certificate Signing Requests (CSR)</vt:lpstr>
      <vt:lpstr>Certificate Signing Requests (CSR)</vt:lpstr>
      <vt:lpstr>Certificate Signing Requests (CSR)</vt:lpstr>
      <vt:lpstr>Certificate Signing Requests (CSR)</vt:lpstr>
      <vt:lpstr>Deployment proposal</vt:lpstr>
      <vt:lpstr>NTRU current status</vt:lpstr>
      <vt:lpstr>Deployment: CA´s</vt:lpstr>
      <vt:lpstr>Deployment proposal</vt:lpstr>
      <vt:lpstr>Deployment proposal</vt:lpstr>
      <vt:lpstr>Deployment proposal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2014-02-12T13:30:39Z</dcterms:created>
  <dcterms:modified xsi:type="dcterms:W3CDTF">2014-06-23T13:24:40Z</dcterms:modified>
</cp:coreProperties>
</file>