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3" r:id="rId4"/>
    <p:sldMasterId id="2147483701" r:id="rId5"/>
  </p:sldMasterIdLst>
  <p:notesMasterIdLst>
    <p:notesMasterId r:id="rId32"/>
  </p:notesMasterIdLst>
  <p:handoutMasterIdLst>
    <p:handoutMasterId r:id="rId33"/>
  </p:handoutMasterIdLst>
  <p:sldIdLst>
    <p:sldId id="256" r:id="rId6"/>
    <p:sldId id="257" r:id="rId7"/>
    <p:sldId id="258" r:id="rId8"/>
    <p:sldId id="259" r:id="rId9"/>
    <p:sldId id="279" r:id="rId10"/>
    <p:sldId id="260" r:id="rId11"/>
    <p:sldId id="261" r:id="rId12"/>
    <p:sldId id="280" r:id="rId13"/>
    <p:sldId id="262" r:id="rId14"/>
    <p:sldId id="263" r:id="rId15"/>
    <p:sldId id="264" r:id="rId16"/>
    <p:sldId id="271" r:id="rId17"/>
    <p:sldId id="265" r:id="rId18"/>
    <p:sldId id="266" r:id="rId19"/>
    <p:sldId id="269" r:id="rId20"/>
    <p:sldId id="267" r:id="rId21"/>
    <p:sldId id="281" r:id="rId22"/>
    <p:sldId id="272" r:id="rId23"/>
    <p:sldId id="278" r:id="rId24"/>
    <p:sldId id="270" r:id="rId25"/>
    <p:sldId id="275" r:id="rId26"/>
    <p:sldId id="277" r:id="rId27"/>
    <p:sldId id="274" r:id="rId28"/>
    <p:sldId id="282" r:id="rId29"/>
    <p:sldId id="268" r:id="rId30"/>
    <p:sldId id="276" r:id="rId31"/>
  </p:sldIdLst>
  <p:sldSz cx="9721850" cy="7197725"/>
  <p:notesSz cx="6858000" cy="9926638"/>
  <p:custDataLst>
    <p:tags r:id="rId34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001A"/>
    <a:srgbClr val="D7D7D7"/>
    <a:srgbClr val="808080"/>
    <a:srgbClr val="0000CC"/>
    <a:srgbClr val="FFF20D"/>
    <a:srgbClr val="51A836"/>
    <a:srgbClr val="E37823"/>
    <a:srgbClr val="00AC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4660"/>
  </p:normalViewPr>
  <p:slideViewPr>
    <p:cSldViewPr>
      <p:cViewPr varScale="1">
        <p:scale>
          <a:sx n="65" d="100"/>
          <a:sy n="65" d="100"/>
        </p:scale>
        <p:origin x="-1392" y="-114"/>
      </p:cViewPr>
      <p:guideLst>
        <p:guide orient="horz" pos="2267"/>
        <p:guide pos="306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ags" Target="tags/tag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718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28583"/>
            <a:ext cx="29718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F972A50-4005-4C8F-A2AA-C225B147DABD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9653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50260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15153"/>
            <a:ext cx="548640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718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28583"/>
            <a:ext cx="29718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0C7573C-7887-48C0-A2F3-0CE4B8904B1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2832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UC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/>
          <p:cNvGrpSpPr/>
          <p:nvPr userDrawn="1"/>
        </p:nvGrpSpPr>
        <p:grpSpPr>
          <a:xfrm>
            <a:off x="0" y="0"/>
            <a:ext cx="9717088" cy="7199313"/>
            <a:chOff x="0" y="0"/>
            <a:chExt cx="9717088" cy="7199313"/>
          </a:xfrm>
        </p:grpSpPr>
        <p:grpSp>
          <p:nvGrpSpPr>
            <p:cNvPr id="30" name="Gruppieren 29"/>
            <p:cNvGrpSpPr/>
            <p:nvPr userDrawn="1"/>
          </p:nvGrpSpPr>
          <p:grpSpPr>
            <a:xfrm>
              <a:off x="0" y="0"/>
              <a:ext cx="9717088" cy="7199313"/>
              <a:chOff x="0" y="0"/>
              <a:chExt cx="9717088" cy="7199313"/>
            </a:xfrm>
          </p:grpSpPr>
          <p:grpSp>
            <p:nvGrpSpPr>
              <p:cNvPr id="19" name="Group 18"/>
              <p:cNvGrpSpPr/>
              <p:nvPr userDrawn="1"/>
            </p:nvGrpSpPr>
            <p:grpSpPr>
              <a:xfrm>
                <a:off x="0" y="0"/>
                <a:ext cx="9717088" cy="7199313"/>
                <a:chOff x="0" y="0"/>
                <a:chExt cx="9717088" cy="7199313"/>
              </a:xfrm>
            </p:grpSpPr>
            <p:sp>
              <p:nvSpPr>
                <p:cNvPr id="14" name="Line 9"/>
                <p:cNvSpPr>
                  <a:spLocks noChangeShapeType="1"/>
                </p:cNvSpPr>
                <p:nvPr/>
              </p:nvSpPr>
              <p:spPr bwMode="auto">
                <a:xfrm>
                  <a:off x="1216025" y="2971800"/>
                  <a:ext cx="8501063" cy="0"/>
                </a:xfrm>
                <a:prstGeom prst="line">
                  <a:avLst/>
                </a:prstGeom>
                <a:noFill/>
                <a:ln w="12700">
                  <a:solidFill>
                    <a:srgbClr val="E2001A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" name="Line 10"/>
                <p:cNvSpPr>
                  <a:spLocks noChangeShapeType="1"/>
                </p:cNvSpPr>
                <p:nvPr/>
              </p:nvSpPr>
              <p:spPr bwMode="auto">
                <a:xfrm>
                  <a:off x="1216025" y="6400800"/>
                  <a:ext cx="8501063" cy="0"/>
                </a:xfrm>
                <a:prstGeom prst="line">
                  <a:avLst/>
                </a:prstGeom>
                <a:noFill/>
                <a:ln w="12700">
                  <a:solidFill>
                    <a:srgbClr val="E2001A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" name="Line 11"/>
                <p:cNvSpPr>
                  <a:spLocks noChangeShapeType="1"/>
                </p:cNvSpPr>
                <p:nvPr/>
              </p:nvSpPr>
              <p:spPr bwMode="auto">
                <a:xfrm>
                  <a:off x="1216025" y="3738563"/>
                  <a:ext cx="8501063" cy="0"/>
                </a:xfrm>
                <a:prstGeom prst="line">
                  <a:avLst/>
                </a:prstGeom>
                <a:noFill/>
                <a:ln w="12700">
                  <a:solidFill>
                    <a:srgbClr val="E2001A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pic>
              <p:nvPicPr>
                <p:cNvPr id="17" name="Picture 14" descr=" "/>
                <p:cNvPicPr>
                  <a:picLocks noChangeAspect="1" noChangeArrowheads="1"/>
                </p:cNvPicPr>
                <p:nvPr/>
              </p:nvPicPr>
              <p:blipFill>
                <a:blip r:embed="rId2" cstate="screen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146175" cy="71993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pic>
            <p:nvPicPr>
              <p:cNvPr id="29" name="Grafik 28" descr="BK0028_PPT.png"/>
              <p:cNvPicPr>
                <a:picLocks noChangeAspect="1"/>
              </p:cNvPicPr>
              <p:nvPr userDrawn="1"/>
            </p:nvPicPr>
            <p:blipFill>
              <a:blip r:embed="rId3" cstate="screen"/>
              <a:srcRect l="11066"/>
              <a:stretch>
                <a:fillRect/>
              </a:stretch>
            </p:blipFill>
            <p:spPr>
              <a:xfrm>
                <a:off x="1172957" y="432000"/>
                <a:ext cx="5662278" cy="769165"/>
              </a:xfrm>
              <a:prstGeom prst="rect">
                <a:avLst/>
              </a:prstGeom>
            </p:spPr>
          </p:pic>
        </p:grpSp>
        <p:pic>
          <p:nvPicPr>
            <p:cNvPr id="20" name="Grafik 19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7905600" y="381600"/>
              <a:ext cx="1442197" cy="932400"/>
            </a:xfrm>
            <a:prstGeom prst="rect">
              <a:avLst/>
            </a:prstGeom>
          </p:spPr>
        </p:pic>
      </p:grpSp>
      <p:sp>
        <p:nvSpPr>
          <p:cNvPr id="10257" name="Rectangle 17"/>
          <p:cNvSpPr>
            <a:spLocks noGrp="1" noChangeArrowheads="1"/>
          </p:cNvSpPr>
          <p:nvPr userDrawn="1">
            <p:ph type="subTitle" idx="1"/>
          </p:nvPr>
        </p:nvSpPr>
        <p:spPr>
          <a:xfrm>
            <a:off x="1213200" y="3027600"/>
            <a:ext cx="8154000" cy="608400"/>
          </a:xfrm>
        </p:spPr>
        <p:txBody>
          <a:bodyPr lIns="0" tIns="0" rIns="0" bIns="0" anchor="b"/>
          <a:lstStyle>
            <a:lvl1pPr marL="0" indent="0">
              <a:buFont typeface="Webdings" pitchFamily="18" charset="2"/>
              <a:buNone/>
              <a:defRPr sz="1200"/>
            </a:lvl1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10258" name="Rectangle 18"/>
          <p:cNvSpPr>
            <a:spLocks noGrp="1" noChangeArrowheads="1"/>
          </p:cNvSpPr>
          <p:nvPr userDrawn="1">
            <p:ph type="ctrTitle"/>
          </p:nvPr>
        </p:nvSpPr>
        <p:spPr>
          <a:xfrm>
            <a:off x="1213200" y="1666800"/>
            <a:ext cx="8154000" cy="1220400"/>
          </a:xfrm>
        </p:spPr>
        <p:txBody>
          <a:bodyPr lIns="0" tIns="0" rIns="0" bIns="0"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0259" name="Rectangle 19"/>
          <p:cNvSpPr>
            <a:spLocks noGrp="1" noChangeArrowheads="1"/>
          </p:cNvSpPr>
          <p:nvPr userDrawn="1">
            <p:ph type="ftr" sz="quarter" idx="3"/>
          </p:nvPr>
        </p:nvSpPr>
        <p:spPr>
          <a:xfrm>
            <a:off x="1213200" y="6001200"/>
            <a:ext cx="8154000" cy="331200"/>
          </a:xfrm>
        </p:spPr>
        <p:txBody>
          <a:bodyPr lIns="0" tIns="0" rIns="0" bIns="133200" anchor="b"/>
          <a:lstStyle>
            <a:lvl1pPr>
              <a:spcBef>
                <a:spcPct val="20000"/>
              </a:spcBef>
              <a:defRPr sz="1400" b="1"/>
            </a:lvl1pPr>
          </a:lstStyle>
          <a:p>
            <a:endParaRPr lang="de-DE"/>
          </a:p>
        </p:txBody>
      </p:sp>
      <p:sp>
        <p:nvSpPr>
          <p:cNvPr id="10260" name="Rectangle 20"/>
          <p:cNvSpPr>
            <a:spLocks noGrp="1" noChangeArrowheads="1"/>
          </p:cNvSpPr>
          <p:nvPr userDrawn="1">
            <p:ph type="dt" sz="half" idx="2"/>
          </p:nvPr>
        </p:nvSpPr>
        <p:spPr bwMode="auto">
          <a:xfrm>
            <a:off x="1213200" y="6598800"/>
            <a:ext cx="1980000" cy="532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defRPr sz="1000" b="1"/>
            </a:lvl1pPr>
          </a:lstStyle>
          <a:p>
            <a:endParaRPr lang="de-DE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124" y="5208354"/>
            <a:ext cx="8383408" cy="1429548"/>
          </a:xfrm>
        </p:spPr>
        <p:txBody>
          <a:bodyPr anchor="t"/>
          <a:lstStyle>
            <a:lvl1pPr algn="l">
              <a:defRPr sz="3400" b="0" i="0" cap="all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124" y="3633852"/>
            <a:ext cx="8383408" cy="1574502"/>
          </a:xfrm>
        </p:spPr>
        <p:txBody>
          <a:bodyPr anchor="b">
            <a:normAutofit/>
          </a:bodyPr>
          <a:lstStyle>
            <a:lvl1pPr marL="0" indent="0">
              <a:buNone/>
              <a:defRPr sz="1800" baseline="0">
                <a:solidFill>
                  <a:schemeClr val="tx2"/>
                </a:solidFill>
              </a:defRPr>
            </a:lvl1pPr>
            <a:lvl2pPr marL="48339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79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5019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59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698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0038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37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71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6367-2F2B-4F6E-ACF4-15FA13738E10}" type="datetime1">
              <a:rPr lang="en-US" smtClean="0"/>
              <a:pPr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48124" y="1679469"/>
            <a:ext cx="3969755" cy="4318635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3971" y="1679469"/>
            <a:ext cx="3969755" cy="4318635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124" y="288243"/>
            <a:ext cx="8425603" cy="1199621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3498D-21C7-408B-8EF5-5B55DEF0BFD5}" type="datetime1">
              <a:rPr lang="en-US" smtClean="0"/>
              <a:pPr/>
              <a:t>3/16/2014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3971" y="2319267"/>
            <a:ext cx="3969755" cy="3678837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48124" y="2319267"/>
            <a:ext cx="3969755" cy="3678837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124" y="288243"/>
            <a:ext cx="8425603" cy="1199621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124" y="1679468"/>
            <a:ext cx="3969755" cy="603143"/>
          </a:xfrm>
        </p:spPr>
        <p:txBody>
          <a:bodyPr anchor="b">
            <a:normAutofit/>
          </a:bodyPr>
          <a:lstStyle>
            <a:lvl1pPr marL="0" indent="0">
              <a:buNone/>
              <a:defRPr sz="1800" b="0" i="0" baseline="0">
                <a:solidFill>
                  <a:schemeClr val="tx2"/>
                </a:solidFill>
              </a:defRPr>
            </a:lvl1pPr>
            <a:lvl2pPr marL="483398" indent="0">
              <a:buNone/>
              <a:defRPr sz="2100" b="1"/>
            </a:lvl2pPr>
            <a:lvl3pPr marL="966795" indent="0">
              <a:buNone/>
              <a:defRPr sz="1900" b="1"/>
            </a:lvl3pPr>
            <a:lvl4pPr marL="1450193" indent="0">
              <a:buNone/>
              <a:defRPr sz="1700" b="1"/>
            </a:lvl4pPr>
            <a:lvl5pPr marL="1933590" indent="0">
              <a:buNone/>
              <a:defRPr sz="1700" b="1"/>
            </a:lvl5pPr>
            <a:lvl6pPr marL="2416988" indent="0">
              <a:buNone/>
              <a:defRPr sz="1700" b="1"/>
            </a:lvl6pPr>
            <a:lvl7pPr marL="2900385" indent="0">
              <a:buNone/>
              <a:defRPr sz="1700" b="1"/>
            </a:lvl7pPr>
            <a:lvl8pPr marL="3383783" indent="0">
              <a:buNone/>
              <a:defRPr sz="1700" b="1"/>
            </a:lvl8pPr>
            <a:lvl9pPr marL="3867180" indent="0">
              <a:buNone/>
              <a:defRPr sz="17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971" y="1679468"/>
            <a:ext cx="3969755" cy="603143"/>
          </a:xfrm>
        </p:spPr>
        <p:txBody>
          <a:bodyPr anchor="b">
            <a:normAutofit/>
          </a:bodyPr>
          <a:lstStyle>
            <a:lvl1pPr marL="0" indent="0">
              <a:buNone/>
              <a:defRPr sz="1800" b="0" i="0" baseline="0">
                <a:solidFill>
                  <a:schemeClr val="tx2"/>
                </a:solidFill>
              </a:defRPr>
            </a:lvl1pPr>
            <a:lvl2pPr marL="483398" indent="0">
              <a:buNone/>
              <a:defRPr sz="2100" b="1"/>
            </a:lvl2pPr>
            <a:lvl3pPr marL="966795" indent="0">
              <a:buNone/>
              <a:defRPr sz="1900" b="1"/>
            </a:lvl3pPr>
            <a:lvl4pPr marL="1450193" indent="0">
              <a:buNone/>
              <a:defRPr sz="1700" b="1"/>
            </a:lvl4pPr>
            <a:lvl5pPr marL="1933590" indent="0">
              <a:buNone/>
              <a:defRPr sz="1700" b="1"/>
            </a:lvl5pPr>
            <a:lvl6pPr marL="2416988" indent="0">
              <a:buNone/>
              <a:defRPr sz="1700" b="1"/>
            </a:lvl6pPr>
            <a:lvl7pPr marL="2900385" indent="0">
              <a:buNone/>
              <a:defRPr sz="1700" b="1"/>
            </a:lvl7pPr>
            <a:lvl8pPr marL="3383783" indent="0">
              <a:buNone/>
              <a:defRPr sz="1700" b="1"/>
            </a:lvl8pPr>
            <a:lvl9pPr marL="3867180" indent="0">
              <a:buNone/>
              <a:defRPr sz="17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B246E-8FD1-42FF-94A4-E4133095C37A}" type="datetime1">
              <a:rPr lang="en-US" smtClean="0"/>
              <a:pPr/>
              <a:t>3/16/2014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124" y="288243"/>
            <a:ext cx="8425603" cy="1199621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39D4-B818-4372-B1EE-7CB6D5BBC74A}" type="datetime1">
              <a:rPr lang="en-US" smtClean="0"/>
              <a:pPr/>
              <a:t>3/16/2014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5E438-4D0D-4834-B658-A90420491D98}" type="datetime1">
              <a:rPr lang="en-US" smtClean="0"/>
              <a:pPr/>
              <a:t>3/16/2014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212802" y="1519520"/>
            <a:ext cx="4941940" cy="4478584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364" y="1519520"/>
            <a:ext cx="3159601" cy="1151636"/>
          </a:xfrm>
        </p:spPr>
        <p:txBody>
          <a:bodyPr anchor="b"/>
          <a:lstStyle>
            <a:lvl1pPr algn="l">
              <a:defRPr sz="19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1364" y="2674107"/>
            <a:ext cx="3159601" cy="3323998"/>
          </a:xfrm>
        </p:spPr>
        <p:txBody>
          <a:bodyPr tIns="9668">
            <a:normAutofit/>
          </a:bodyPr>
          <a:lstStyle>
            <a:lvl1pPr marL="0" indent="0">
              <a:buNone/>
              <a:defRPr sz="1500"/>
            </a:lvl1pPr>
            <a:lvl2pPr marL="483398" indent="0">
              <a:buNone/>
              <a:defRPr sz="1300"/>
            </a:lvl2pPr>
            <a:lvl3pPr marL="966795" indent="0">
              <a:buNone/>
              <a:defRPr sz="1100"/>
            </a:lvl3pPr>
            <a:lvl4pPr marL="1450193" indent="0">
              <a:buNone/>
              <a:defRPr sz="1000"/>
            </a:lvl4pPr>
            <a:lvl5pPr marL="1933590" indent="0">
              <a:buNone/>
              <a:defRPr sz="1000"/>
            </a:lvl5pPr>
            <a:lvl6pPr marL="2416988" indent="0">
              <a:buNone/>
              <a:defRPr sz="1000"/>
            </a:lvl6pPr>
            <a:lvl7pPr marL="2900385" indent="0">
              <a:buNone/>
              <a:defRPr sz="1000"/>
            </a:lvl7pPr>
            <a:lvl8pPr marL="3383783" indent="0">
              <a:buNone/>
              <a:defRPr sz="1000"/>
            </a:lvl8pPr>
            <a:lvl9pPr marL="386718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8ADFA-7142-4015-85E6-1712F15FA709}" type="datetime1">
              <a:rPr lang="en-US" smtClean="0"/>
              <a:pPr/>
              <a:t>3/16/2014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721850" cy="71977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123" y="1519520"/>
            <a:ext cx="3159601" cy="1151636"/>
          </a:xfrm>
        </p:spPr>
        <p:txBody>
          <a:bodyPr anchor="b"/>
          <a:lstStyle>
            <a:lvl1pPr algn="l">
              <a:defRPr sz="19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51662" y="1519520"/>
            <a:ext cx="3635972" cy="3646847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100" baseline="0">
                <a:solidFill>
                  <a:schemeClr val="tx1">
                    <a:lumMod val="65000"/>
                  </a:schemeClr>
                </a:solidFill>
              </a:defRPr>
            </a:lvl1pPr>
            <a:lvl2pPr marL="483398" indent="0">
              <a:buNone/>
              <a:defRPr sz="3000"/>
            </a:lvl2pPr>
            <a:lvl3pPr marL="966795" indent="0">
              <a:buNone/>
              <a:defRPr sz="2500"/>
            </a:lvl3pPr>
            <a:lvl4pPr marL="1450193" indent="0">
              <a:buNone/>
              <a:defRPr sz="2100"/>
            </a:lvl4pPr>
            <a:lvl5pPr marL="1933590" indent="0">
              <a:buNone/>
              <a:defRPr sz="2100"/>
            </a:lvl5pPr>
            <a:lvl6pPr marL="2416988" indent="0">
              <a:buNone/>
              <a:defRPr sz="2100"/>
            </a:lvl6pPr>
            <a:lvl7pPr marL="2900385" indent="0">
              <a:buNone/>
              <a:defRPr sz="2100"/>
            </a:lvl7pPr>
            <a:lvl8pPr marL="3383783" indent="0">
              <a:buNone/>
              <a:defRPr sz="2100"/>
            </a:lvl8pPr>
            <a:lvl9pPr marL="3867180" indent="0">
              <a:buNone/>
              <a:defRPr sz="21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8123" y="2674105"/>
            <a:ext cx="3159601" cy="2524251"/>
          </a:xfrm>
        </p:spPr>
        <p:txBody>
          <a:bodyPr tIns="9668">
            <a:normAutofit/>
          </a:bodyPr>
          <a:lstStyle>
            <a:lvl1pPr marL="0" indent="0">
              <a:buNone/>
              <a:defRPr sz="1500"/>
            </a:lvl1pPr>
            <a:lvl2pPr marL="483398" indent="0">
              <a:buNone/>
              <a:defRPr sz="1300"/>
            </a:lvl2pPr>
            <a:lvl3pPr marL="966795" indent="0">
              <a:buNone/>
              <a:defRPr sz="1100"/>
            </a:lvl3pPr>
            <a:lvl4pPr marL="1450193" indent="0">
              <a:buNone/>
              <a:defRPr sz="1000"/>
            </a:lvl4pPr>
            <a:lvl5pPr marL="1933590" indent="0">
              <a:buNone/>
              <a:defRPr sz="1000"/>
            </a:lvl5pPr>
            <a:lvl6pPr marL="2416988" indent="0">
              <a:buNone/>
              <a:defRPr sz="1000"/>
            </a:lvl6pPr>
            <a:lvl7pPr marL="2900385" indent="0">
              <a:buNone/>
              <a:defRPr sz="1000"/>
            </a:lvl7pPr>
            <a:lvl8pPr marL="3383783" indent="0">
              <a:buNone/>
              <a:defRPr sz="1000"/>
            </a:lvl8pPr>
            <a:lvl9pPr marL="386718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581E0-D653-4D78-A48F-41D80498BC7E}" type="datetime1">
              <a:rPr lang="en-US" smtClean="0"/>
              <a:pPr/>
              <a:t>3/16/2014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C003-38E8-486A-9BFD-47E55D87241C}" type="datetime1">
              <a:rPr lang="en-US" smtClean="0"/>
              <a:pPr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341" y="288243"/>
            <a:ext cx="2187416" cy="614139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6092" y="288243"/>
            <a:ext cx="6400218" cy="6141392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EAA3-934B-41DB-B3B1-806F4BE5CC37}" type="datetime1">
              <a:rPr lang="en-US" smtClean="0"/>
              <a:pPr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13200" y="0"/>
            <a:ext cx="8146800" cy="964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84400" indent="-284400">
              <a:defRPr sz="1600"/>
            </a:lvl1pPr>
            <a:lvl2pPr marL="759600" indent="-284400">
              <a:defRPr sz="1600"/>
            </a:lvl2pPr>
            <a:lvl3pPr marL="1238400" indent="-288000">
              <a:defRPr sz="1600"/>
            </a:lvl3pPr>
            <a:lvl4pPr marL="1710000" indent="-284400">
              <a:spcBef>
                <a:spcPts val="480"/>
              </a:spcBef>
              <a:defRPr sz="1600"/>
            </a:lvl4pPr>
            <a:lvl5pPr marL="2286000" indent="-284400">
              <a:spcBef>
                <a:spcPts val="480"/>
              </a:spcBef>
              <a:tabLst/>
              <a:defRPr sz="16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D9A7EF6-8632-4419-AAA0-4F8F9EE0E992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1212850" y="6423026"/>
            <a:ext cx="8507413" cy="0"/>
          </a:xfrm>
          <a:prstGeom prst="line">
            <a:avLst/>
          </a:prstGeom>
          <a:noFill/>
          <a:ln w="12700">
            <a:solidFill>
              <a:srgbClr val="E2001A"/>
            </a:solidFill>
            <a:round/>
            <a:headEnd/>
            <a:tailEnd type="none" w="med" len="lg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13200" y="0"/>
            <a:ext cx="8146800" cy="964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D9A7EF6-8632-4419-AAA0-4F8F9EE0E992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8068036" y="838800"/>
            <a:ext cx="1299164" cy="252000"/>
          </a:xfrm>
          <a:solidFill>
            <a:schemeClr val="bg1"/>
          </a:solidFill>
        </p:spPr>
        <p:txBody>
          <a:bodyPr wrap="none" lIns="97200" rIns="97200" anchor="ctr">
            <a:spAutoFit/>
          </a:bodyPr>
          <a:lstStyle>
            <a:lvl1pPr algn="r">
              <a:buNone/>
              <a:defRPr sz="1000" b="1" baseline="0">
                <a:solidFill>
                  <a:srgbClr val="E2001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smtClean="0"/>
              <a:t>Kapitel - Untertitel</a:t>
            </a:r>
            <a:endParaRPr lang="en-US"/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1213200" y="1259999"/>
            <a:ext cx="8146800" cy="5040000"/>
          </a:xfrm>
        </p:spPr>
        <p:txBody>
          <a:bodyPr/>
          <a:lstStyle>
            <a:lvl1pPr marL="284400" indent="-284400">
              <a:defRPr sz="1600"/>
            </a:lvl1pPr>
            <a:lvl2pPr marL="759600" indent="-284400">
              <a:defRPr sz="1600"/>
            </a:lvl2pPr>
            <a:lvl3pPr marL="1238400" indent="-288000">
              <a:defRPr sz="1600"/>
            </a:lvl3pPr>
            <a:lvl4pPr marL="1710000" indent="-284400">
              <a:spcBef>
                <a:spcPts val="480"/>
              </a:spcBef>
              <a:defRPr sz="1600"/>
            </a:lvl4pPr>
            <a:lvl5pPr marL="2286000" indent="-284400">
              <a:spcBef>
                <a:spcPts val="480"/>
              </a:spcBef>
              <a:tabLst/>
              <a:defRPr sz="16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9" name="Line 10"/>
          <p:cNvSpPr>
            <a:spLocks noChangeShapeType="1"/>
          </p:cNvSpPr>
          <p:nvPr userDrawn="1"/>
        </p:nvSpPr>
        <p:spPr bwMode="auto">
          <a:xfrm>
            <a:off x="1212850" y="6423026"/>
            <a:ext cx="8507413" cy="0"/>
          </a:xfrm>
          <a:prstGeom prst="line">
            <a:avLst/>
          </a:prstGeom>
          <a:noFill/>
          <a:ln w="12700">
            <a:solidFill>
              <a:srgbClr val="E2001A"/>
            </a:solidFill>
            <a:round/>
            <a:headEnd/>
            <a:tailEnd type="none" w="med" len="lg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out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13200" y="0"/>
            <a:ext cx="8146800" cy="964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D9A7EF6-8632-4419-AAA0-4F8F9EE0E992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8067600" y="838800"/>
            <a:ext cx="1299164" cy="252000"/>
          </a:xfrm>
          <a:solidFill>
            <a:schemeClr val="bg1"/>
          </a:solidFill>
        </p:spPr>
        <p:txBody>
          <a:bodyPr wrap="none" lIns="97200" rIns="97200" anchor="ctr">
            <a:spAutoFit/>
          </a:bodyPr>
          <a:lstStyle>
            <a:lvl1pPr algn="r">
              <a:buNone/>
              <a:defRPr sz="1000" b="1" baseline="0">
                <a:solidFill>
                  <a:srgbClr val="E2001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smtClean="0"/>
              <a:t>Kapitel - Untertitel</a:t>
            </a:r>
            <a:endParaRPr lang="en-US"/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1213200" y="1259999"/>
            <a:ext cx="8146800" cy="5040000"/>
          </a:xfrm>
        </p:spPr>
        <p:txBody>
          <a:bodyPr/>
          <a:lstStyle>
            <a:lvl1pPr marL="284400" indent="-284400">
              <a:defRPr sz="1600"/>
            </a:lvl1pPr>
            <a:lvl2pPr marL="759600" indent="-284400">
              <a:defRPr sz="1600"/>
            </a:lvl2pPr>
            <a:lvl3pPr marL="1238400" indent="-288000">
              <a:defRPr sz="1600"/>
            </a:lvl3pPr>
            <a:lvl4pPr marL="1710000" indent="-284400">
              <a:spcBef>
                <a:spcPts val="480"/>
              </a:spcBef>
              <a:defRPr sz="1600"/>
            </a:lvl4pPr>
            <a:lvl5pPr marL="2286000" indent="-284400">
              <a:spcBef>
                <a:spcPts val="480"/>
              </a:spcBef>
              <a:tabLst/>
              <a:defRPr sz="16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13200" y="0"/>
            <a:ext cx="8146800" cy="964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FA8E37D-DA31-472E-85B0-24BD4A84E0EB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1213200" y="1259999"/>
            <a:ext cx="8146800" cy="5040000"/>
          </a:xfrm>
        </p:spPr>
        <p:txBody>
          <a:bodyPr anchor="ctr"/>
          <a:lstStyle>
            <a:lvl1pPr marL="284400" indent="-284400">
              <a:defRPr sz="2000"/>
            </a:lvl1pPr>
            <a:lvl2pPr marL="759600" indent="-284400">
              <a:defRPr sz="2000"/>
            </a:lvl2pPr>
            <a:lvl3pPr marL="1238400" indent="-288000">
              <a:defRPr sz="2000"/>
            </a:lvl3pPr>
            <a:lvl4pPr marL="1710000" indent="-284400">
              <a:spcBef>
                <a:spcPts val="480"/>
              </a:spcBef>
              <a:defRPr sz="2000"/>
            </a:lvl4pPr>
            <a:lvl5pPr marL="2286000" indent="-284400">
              <a:spcBef>
                <a:spcPts val="480"/>
              </a:spcBef>
              <a:tabLst/>
              <a:defRPr sz="20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1212850" y="6423026"/>
            <a:ext cx="8507413" cy="0"/>
          </a:xfrm>
          <a:prstGeom prst="line">
            <a:avLst/>
          </a:prstGeom>
          <a:noFill/>
          <a:ln w="12700">
            <a:solidFill>
              <a:srgbClr val="E2001A"/>
            </a:solidFill>
            <a:round/>
            <a:headEnd/>
            <a:tailEnd type="none" w="med" len="lg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13200" y="0"/>
            <a:ext cx="8146800" cy="964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FA8E37D-DA31-472E-85B0-24BD4A84E0EB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1213200" y="1259999"/>
            <a:ext cx="8146800" cy="5040000"/>
          </a:xfrm>
        </p:spPr>
        <p:txBody>
          <a:bodyPr anchor="ctr"/>
          <a:lstStyle>
            <a:lvl1pPr marL="284400" indent="-284400">
              <a:spcBef>
                <a:spcPts val="432"/>
              </a:spcBef>
              <a:defRPr sz="1800"/>
            </a:lvl1pPr>
            <a:lvl2pPr marL="759600" indent="-284400">
              <a:spcBef>
                <a:spcPts val="432"/>
              </a:spcBef>
              <a:defRPr sz="1800"/>
            </a:lvl2pPr>
            <a:lvl3pPr marL="1238400" indent="-288000">
              <a:spcBef>
                <a:spcPts val="432"/>
              </a:spcBef>
              <a:defRPr sz="1800"/>
            </a:lvl3pPr>
            <a:lvl4pPr marL="1710000" indent="-284400">
              <a:spcBef>
                <a:spcPts val="432"/>
              </a:spcBef>
              <a:defRPr sz="1800"/>
            </a:lvl4pPr>
            <a:lvl5pPr marL="2286000" indent="-284400">
              <a:spcBef>
                <a:spcPts val="432"/>
              </a:spcBef>
              <a:tabLst/>
              <a:defRPr sz="18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1212850" y="6423026"/>
            <a:ext cx="8507413" cy="0"/>
          </a:xfrm>
          <a:prstGeom prst="line">
            <a:avLst/>
          </a:prstGeom>
          <a:noFill/>
          <a:ln w="12700">
            <a:solidFill>
              <a:srgbClr val="E2001A"/>
            </a:solidFill>
            <a:round/>
            <a:headEnd/>
            <a:tailEnd type="none" w="med" len="lg"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7" name="Rectangle 17"/>
          <p:cNvSpPr>
            <a:spLocks noGrp="1" noChangeArrowheads="1"/>
          </p:cNvSpPr>
          <p:nvPr userDrawn="1">
            <p:ph type="subTitle" idx="1"/>
          </p:nvPr>
        </p:nvSpPr>
        <p:spPr>
          <a:xfrm>
            <a:off x="1213200" y="3027600"/>
            <a:ext cx="8154000" cy="608400"/>
          </a:xfrm>
        </p:spPr>
        <p:txBody>
          <a:bodyPr lIns="0" tIns="0" rIns="0" bIns="0" anchor="b"/>
          <a:lstStyle>
            <a:lvl1pPr marL="0" indent="0">
              <a:buFont typeface="Webdings" pitchFamily="18" charset="2"/>
              <a:buNone/>
              <a:defRPr sz="1200"/>
            </a:lvl1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10258" name="Rectangle 18"/>
          <p:cNvSpPr>
            <a:spLocks noGrp="1" noChangeArrowheads="1"/>
          </p:cNvSpPr>
          <p:nvPr userDrawn="1">
            <p:ph type="ctrTitle"/>
          </p:nvPr>
        </p:nvSpPr>
        <p:spPr>
          <a:xfrm>
            <a:off x="1213200" y="1666800"/>
            <a:ext cx="8154000" cy="1220400"/>
          </a:xfrm>
        </p:spPr>
        <p:txBody>
          <a:bodyPr lIns="0" tIns="0" rIns="0" bIns="0"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0259" name="Rectangle 19"/>
          <p:cNvSpPr>
            <a:spLocks noGrp="1" noChangeArrowheads="1"/>
          </p:cNvSpPr>
          <p:nvPr userDrawn="1">
            <p:ph type="ftr" sz="quarter" idx="3"/>
          </p:nvPr>
        </p:nvSpPr>
        <p:spPr>
          <a:xfrm>
            <a:off x="1213200" y="6001200"/>
            <a:ext cx="8154000" cy="331200"/>
          </a:xfrm>
        </p:spPr>
        <p:txBody>
          <a:bodyPr lIns="0" tIns="0" rIns="0" bIns="133200" anchor="b"/>
          <a:lstStyle>
            <a:lvl1pPr>
              <a:spcBef>
                <a:spcPct val="20000"/>
              </a:spcBef>
              <a:defRPr sz="1400" b="1"/>
            </a:lvl1pPr>
          </a:lstStyle>
          <a:p>
            <a:endParaRPr lang="de-DE"/>
          </a:p>
        </p:txBody>
      </p:sp>
      <p:sp>
        <p:nvSpPr>
          <p:cNvPr id="10260" name="Rectangle 20"/>
          <p:cNvSpPr>
            <a:spLocks noGrp="1" noChangeArrowheads="1"/>
          </p:cNvSpPr>
          <p:nvPr userDrawn="1">
            <p:ph type="dt" sz="half" idx="2"/>
          </p:nvPr>
        </p:nvSpPr>
        <p:spPr bwMode="auto">
          <a:xfrm>
            <a:off x="1213200" y="6598800"/>
            <a:ext cx="1980000" cy="532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defRPr sz="1000" b="1"/>
            </a:lvl1pPr>
          </a:lstStyle>
          <a:p>
            <a:endParaRPr lang="de-DE"/>
          </a:p>
        </p:txBody>
      </p:sp>
      <p:grpSp>
        <p:nvGrpSpPr>
          <p:cNvPr id="21" name="Gruppieren 20"/>
          <p:cNvGrpSpPr/>
          <p:nvPr userDrawn="1"/>
        </p:nvGrpSpPr>
        <p:grpSpPr>
          <a:xfrm>
            <a:off x="0" y="0"/>
            <a:ext cx="9717088" cy="7199313"/>
            <a:chOff x="0" y="0"/>
            <a:chExt cx="9717088" cy="7199313"/>
          </a:xfrm>
        </p:grpSpPr>
        <p:grpSp>
          <p:nvGrpSpPr>
            <p:cNvPr id="2" name="Group 18"/>
            <p:cNvGrpSpPr/>
            <p:nvPr userDrawn="1"/>
          </p:nvGrpSpPr>
          <p:grpSpPr>
            <a:xfrm>
              <a:off x="0" y="0"/>
              <a:ext cx="9717088" cy="7199313"/>
              <a:chOff x="0" y="0"/>
              <a:chExt cx="9717088" cy="7199313"/>
            </a:xfrm>
          </p:grpSpPr>
          <p:sp>
            <p:nvSpPr>
              <p:cNvPr id="14" name="Line 9"/>
              <p:cNvSpPr>
                <a:spLocks noChangeShapeType="1"/>
              </p:cNvSpPr>
              <p:nvPr/>
            </p:nvSpPr>
            <p:spPr bwMode="auto">
              <a:xfrm>
                <a:off x="1216025" y="2971800"/>
                <a:ext cx="8501063" cy="0"/>
              </a:xfrm>
              <a:prstGeom prst="line">
                <a:avLst/>
              </a:prstGeom>
              <a:noFill/>
              <a:ln w="12700">
                <a:solidFill>
                  <a:srgbClr val="E2001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10"/>
              <p:cNvSpPr>
                <a:spLocks noChangeShapeType="1"/>
              </p:cNvSpPr>
              <p:nvPr/>
            </p:nvSpPr>
            <p:spPr bwMode="auto">
              <a:xfrm>
                <a:off x="1216025" y="6400800"/>
                <a:ext cx="8501063" cy="0"/>
              </a:xfrm>
              <a:prstGeom prst="line">
                <a:avLst/>
              </a:prstGeom>
              <a:noFill/>
              <a:ln w="12700">
                <a:solidFill>
                  <a:srgbClr val="E2001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Line 11"/>
              <p:cNvSpPr>
                <a:spLocks noChangeShapeType="1"/>
              </p:cNvSpPr>
              <p:nvPr/>
            </p:nvSpPr>
            <p:spPr bwMode="auto">
              <a:xfrm>
                <a:off x="1216025" y="3738563"/>
                <a:ext cx="8501063" cy="0"/>
              </a:xfrm>
              <a:prstGeom prst="line">
                <a:avLst/>
              </a:prstGeom>
              <a:noFill/>
              <a:ln w="12700">
                <a:solidFill>
                  <a:srgbClr val="E2001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17" name="Picture 14" descr=" "/>
              <p:cNvPicPr>
                <a:picLocks noChangeAspect="1" noChangeArrowheads="1"/>
              </p:cNvPicPr>
              <p:nvPr/>
            </p:nvPicPr>
            <p:blipFill>
              <a:blip r:embed="rId2" cstate="screen"/>
              <a:srcRect/>
              <a:stretch>
                <a:fillRect/>
              </a:stretch>
            </p:blipFill>
            <p:spPr bwMode="auto">
              <a:xfrm>
                <a:off x="0" y="0"/>
                <a:ext cx="1146175" cy="71993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20" name="Grafik 19" descr="BK0028_PPT.png"/>
            <p:cNvPicPr>
              <a:picLocks noChangeAspect="1"/>
            </p:cNvPicPr>
            <p:nvPr userDrawn="1"/>
          </p:nvPicPr>
          <p:blipFill>
            <a:blip r:embed="rId3" cstate="screen"/>
            <a:srcRect l="11066"/>
            <a:stretch>
              <a:fillRect/>
            </a:stretch>
          </p:blipFill>
          <p:spPr>
            <a:xfrm>
              <a:off x="1172957" y="432000"/>
              <a:ext cx="5662278" cy="769165"/>
            </a:xfrm>
            <a:prstGeom prst="rect">
              <a:avLst/>
            </a:prstGeom>
          </p:spPr>
        </p:pic>
      </p:grp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721850" cy="4798483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D26B-DFC2-4248-8ED0-AD3E108CBDD7}" type="datetime1">
              <a:rPr lang="en-US" smtClean="0"/>
              <a:pPr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6247" y="4078711"/>
            <a:ext cx="6805295" cy="1839419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>
                <a:solidFill>
                  <a:schemeClr val="tx2"/>
                </a:solidFill>
              </a:defRPr>
            </a:lvl1pPr>
            <a:lvl2pPr marL="4833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501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6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003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3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7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139" y="2107353"/>
            <a:ext cx="8263573" cy="1542846"/>
          </a:xfrm>
        </p:spPr>
        <p:txBody>
          <a:bodyPr/>
          <a:lstStyle>
            <a:lvl1pPr algn="ctr">
              <a:defRPr sz="3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124" y="288243"/>
            <a:ext cx="8425603" cy="1199621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7F932-D99A-4087-BFB1-EA42FAFC8D2C}" type="datetime1">
              <a:rPr lang="en-US" smtClean="0"/>
              <a:pPr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48124" y="1679469"/>
            <a:ext cx="8425603" cy="431863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213200" y="0"/>
            <a:ext cx="8146800" cy="96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Fare clic per modificare stile</a:t>
            </a:r>
          </a:p>
        </p:txBody>
      </p:sp>
      <p:sp>
        <p:nvSpPr>
          <p:cNvPr id="922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3200" y="1259999"/>
            <a:ext cx="8146800" cy="50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Fare clic per modificare gli stili del testo dello schema</a:t>
            </a:r>
          </a:p>
          <a:p>
            <a:pPr lvl="1"/>
            <a:r>
              <a:rPr lang="de-DE" smtClean="0"/>
              <a:t>Secondo livello</a:t>
            </a:r>
          </a:p>
          <a:p>
            <a:pPr lvl="2"/>
            <a:r>
              <a:rPr lang="de-DE" smtClean="0"/>
              <a:t>Terzo livello</a:t>
            </a:r>
          </a:p>
          <a:p>
            <a:pPr lvl="3"/>
            <a:r>
              <a:rPr lang="de-DE" smtClean="0"/>
              <a:t>Quarto livello</a:t>
            </a:r>
          </a:p>
          <a:p>
            <a:pPr lvl="4"/>
            <a:r>
              <a:rPr lang="de-DE" smtClean="0"/>
              <a:t>Quinto livello</a:t>
            </a:r>
          </a:p>
        </p:txBody>
      </p:sp>
      <p:sp>
        <p:nvSpPr>
          <p:cNvPr id="923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390000"/>
            <a:ext cx="8382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1" compatLnSpc="1">
            <a:prstTxWarp prst="textNoShape">
              <a:avLst/>
            </a:prstTxWarp>
          </a:bodyPr>
          <a:lstStyle>
            <a:lvl1pPr algn="ctr" defTabSz="966788" eaLnBrk="0" hangingPunct="0">
              <a:defRPr sz="1200" b="1">
                <a:solidFill>
                  <a:srgbClr val="E2001A"/>
                </a:solidFill>
                <a:ea typeface="+mn-ea"/>
              </a:defRPr>
            </a:lvl1pPr>
          </a:lstStyle>
          <a:p>
            <a:fld id="{A8BE1D88-FA35-4120-B5EE-6B732214B72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231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3200" y="6480000"/>
            <a:ext cx="8146800" cy="32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20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endParaRPr lang="de-DE"/>
          </a:p>
        </p:txBody>
      </p:sp>
      <p:grpSp>
        <p:nvGrpSpPr>
          <p:cNvPr id="21" name="Gruppieren 20"/>
          <p:cNvGrpSpPr/>
          <p:nvPr/>
        </p:nvGrpSpPr>
        <p:grpSpPr>
          <a:xfrm>
            <a:off x="163449" y="0"/>
            <a:ext cx="9555227" cy="7196139"/>
            <a:chOff x="163449" y="0"/>
            <a:chExt cx="9555227" cy="7196139"/>
          </a:xfrm>
        </p:grpSpPr>
        <p:grpSp>
          <p:nvGrpSpPr>
            <p:cNvPr id="16" name="Gruppieren 15"/>
            <p:cNvGrpSpPr/>
            <p:nvPr userDrawn="1"/>
          </p:nvGrpSpPr>
          <p:grpSpPr>
            <a:xfrm>
              <a:off x="841375" y="0"/>
              <a:ext cx="8877301" cy="7196139"/>
              <a:chOff x="841375" y="0"/>
              <a:chExt cx="8877301" cy="7196139"/>
            </a:xfrm>
          </p:grpSpPr>
          <p:sp>
            <p:nvSpPr>
              <p:cNvPr id="13" name="Line 7"/>
              <p:cNvSpPr>
                <a:spLocks noChangeShapeType="1"/>
              </p:cNvSpPr>
              <p:nvPr/>
            </p:nvSpPr>
            <p:spPr bwMode="auto">
              <a:xfrm>
                <a:off x="841375" y="0"/>
                <a:ext cx="0" cy="7196139"/>
              </a:xfrm>
              <a:prstGeom prst="line">
                <a:avLst/>
              </a:prstGeom>
              <a:noFill/>
              <a:ln w="12700">
                <a:solidFill>
                  <a:srgbClr val="E2001A"/>
                </a:solidFill>
                <a:round/>
                <a:headEnd/>
                <a:tailEnd type="none" w="med" len="lg"/>
              </a:ln>
              <a:effectLst/>
            </p:spPr>
            <p:txBody>
              <a:bodyPr lIns="0" tIns="0" rIns="0" bIns="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" name="Line 9"/>
              <p:cNvSpPr>
                <a:spLocks noChangeShapeType="1"/>
              </p:cNvSpPr>
              <p:nvPr/>
            </p:nvSpPr>
            <p:spPr bwMode="auto">
              <a:xfrm>
                <a:off x="1211263" y="965200"/>
                <a:ext cx="8507413" cy="0"/>
              </a:xfrm>
              <a:prstGeom prst="line">
                <a:avLst/>
              </a:prstGeom>
              <a:noFill/>
              <a:ln w="12700">
                <a:solidFill>
                  <a:srgbClr val="E2001A"/>
                </a:solidFill>
                <a:round/>
                <a:headEnd/>
                <a:tailEnd type="none" w="med" len="lg"/>
              </a:ln>
              <a:effectLst/>
            </p:spPr>
            <p:txBody>
              <a:bodyPr lIns="0" tIns="0" rIns="0" bIns="0" anchor="ctr">
                <a:spAutoFit/>
              </a:bodyPr>
              <a:lstStyle/>
              <a:p>
                <a:endParaRPr lang="en-US"/>
              </a:p>
            </p:txBody>
          </p:sp>
        </p:grpSp>
        <p:pic>
          <p:nvPicPr>
            <p:cNvPr id="20" name="Grafik 19" descr="BK0028_PPT.png"/>
            <p:cNvPicPr>
              <a:picLocks noChangeAspect="1"/>
            </p:cNvPicPr>
            <p:nvPr userDrawn="1"/>
          </p:nvPicPr>
          <p:blipFill>
            <a:blip r:embed="rId9" cstate="screen"/>
            <a:stretch>
              <a:fillRect/>
            </a:stretch>
          </p:blipFill>
          <p:spPr>
            <a:xfrm rot="16200000">
              <a:off x="-1195200" y="1807200"/>
              <a:ext cx="3090679" cy="373381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8" r:id="rId3"/>
    <p:sldLayoutId id="2147483700" r:id="rId4"/>
    <p:sldLayoutId id="2147483696" r:id="rId5"/>
    <p:sldLayoutId id="2147483697" r:id="rId6"/>
    <p:sldLayoutId id="2147483699" r:id="rId7"/>
  </p:sldLayoutIdLst>
  <p:hf hdr="0" ftr="0" dt="0"/>
  <p:txStyles>
    <p:titleStyle>
      <a:lvl1pPr algn="l" defTabSz="966788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966788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Osaka" pitchFamily="1" charset="-128"/>
        </a:defRPr>
      </a:lvl2pPr>
      <a:lvl3pPr algn="l" defTabSz="966788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Osaka" pitchFamily="1" charset="-128"/>
        </a:defRPr>
      </a:lvl3pPr>
      <a:lvl4pPr algn="l" defTabSz="966788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Osaka" pitchFamily="1" charset="-128"/>
        </a:defRPr>
      </a:lvl4pPr>
      <a:lvl5pPr algn="l" defTabSz="966788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Osaka" pitchFamily="1" charset="-128"/>
        </a:defRPr>
      </a:lvl5pPr>
      <a:lvl6pPr marL="457200" algn="l" defTabSz="966788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Osaka" pitchFamily="1" charset="-128"/>
        </a:defRPr>
      </a:lvl6pPr>
      <a:lvl7pPr marL="914400" algn="l" defTabSz="966788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Osaka" pitchFamily="1" charset="-128"/>
        </a:defRPr>
      </a:lvl7pPr>
      <a:lvl8pPr marL="1371600" algn="l" defTabSz="966788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Osaka" pitchFamily="1" charset="-128"/>
        </a:defRPr>
      </a:lvl8pPr>
      <a:lvl9pPr marL="1828800" algn="l" defTabSz="966788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Osaka" pitchFamily="1" charset="-128"/>
        </a:defRPr>
      </a:lvl9pPr>
    </p:titleStyle>
    <p:bodyStyle>
      <a:lvl1pPr marL="284400" indent="-284400" algn="l" defTabSz="966788" rtl="0" eaLnBrk="1" fontAlgn="base" hangingPunct="1">
        <a:spcBef>
          <a:spcPct val="20000"/>
        </a:spcBef>
        <a:spcAft>
          <a:spcPct val="0"/>
        </a:spcAft>
        <a:buClr>
          <a:srgbClr val="E2001A"/>
        </a:buClr>
        <a:buFont typeface="Webdings" pitchFamily="18" charset="2"/>
        <a:buChar char="&lt;"/>
        <a:tabLst/>
        <a:defRPr lang="de-DE" sz="1600" smtClean="0">
          <a:solidFill>
            <a:schemeClr val="tx1"/>
          </a:solidFill>
          <a:latin typeface="+mn-lt"/>
          <a:ea typeface="+mn-ea"/>
          <a:cs typeface="+mn-cs"/>
        </a:defRPr>
      </a:lvl1pPr>
      <a:lvl2pPr marL="759600" indent="-284400" algn="l" defTabSz="966788" rtl="0" eaLnBrk="1" fontAlgn="base" hangingPunct="1">
        <a:spcBef>
          <a:spcPct val="20000"/>
        </a:spcBef>
        <a:spcAft>
          <a:spcPct val="0"/>
        </a:spcAft>
        <a:buClr>
          <a:srgbClr val="E2001A"/>
        </a:buClr>
        <a:buFont typeface="Webdings" pitchFamily="18" charset="2"/>
        <a:buChar char="&lt;"/>
        <a:tabLst/>
        <a:defRPr lang="de-DE" sz="1600" smtClean="0">
          <a:solidFill>
            <a:schemeClr val="tx1"/>
          </a:solidFill>
          <a:latin typeface="+mn-lt"/>
          <a:ea typeface="+mn-ea"/>
          <a:cs typeface="+mn-cs"/>
        </a:defRPr>
      </a:lvl2pPr>
      <a:lvl3pPr marL="1238400" indent="-288000" algn="l" defTabSz="966788" rtl="0" eaLnBrk="1" fontAlgn="base" hangingPunct="1">
        <a:spcBef>
          <a:spcPts val="480"/>
        </a:spcBef>
        <a:spcAft>
          <a:spcPct val="0"/>
        </a:spcAft>
        <a:buClr>
          <a:srgbClr val="E2001A"/>
        </a:buClr>
        <a:buFont typeface="Webdings" pitchFamily="18" charset="2"/>
        <a:buChar char="&lt;"/>
        <a:tabLst/>
        <a:defRPr lang="de-DE" sz="1600" smtClean="0">
          <a:solidFill>
            <a:schemeClr val="tx1"/>
          </a:solidFill>
          <a:latin typeface="+mn-lt"/>
          <a:ea typeface="+mn-ea"/>
          <a:cs typeface="+mn-cs"/>
        </a:defRPr>
      </a:lvl3pPr>
      <a:lvl4pPr marL="1710000" indent="-284400" algn="l" defTabSz="966788" rtl="0" eaLnBrk="1" fontAlgn="base" hangingPunct="1">
        <a:spcBef>
          <a:spcPts val="480"/>
        </a:spcBef>
        <a:spcAft>
          <a:spcPct val="0"/>
        </a:spcAft>
        <a:buClr>
          <a:srgbClr val="E2001A"/>
        </a:buClr>
        <a:buFont typeface="Webdings" pitchFamily="18" charset="2"/>
        <a:buChar char="&lt;"/>
        <a:tabLst/>
        <a:defRPr lang="de-DE" sz="1600" smtClean="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284400" algn="l" defTabSz="966788" rtl="0" eaLnBrk="1" fontAlgn="base" hangingPunct="1">
        <a:spcBef>
          <a:spcPts val="480"/>
        </a:spcBef>
        <a:spcAft>
          <a:spcPct val="0"/>
        </a:spcAft>
        <a:buClr>
          <a:srgbClr val="E2001A"/>
        </a:buClr>
        <a:buFont typeface="Webdings" pitchFamily="18" charset="2"/>
        <a:buChar char="&lt;"/>
        <a:tabLst/>
        <a:defRPr lang="de-DE" sz="1600" smtClean="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284163" algn="l" defTabSz="966788" rtl="0" eaLnBrk="1" fontAlgn="base" hangingPunct="1">
        <a:spcBef>
          <a:spcPct val="20000"/>
        </a:spcBef>
        <a:spcAft>
          <a:spcPct val="0"/>
        </a:spcAft>
        <a:buClr>
          <a:srgbClr val="E2001A"/>
        </a:buClr>
        <a:buFont typeface="Webdings" pitchFamily="18" charset="2"/>
        <a:buChar char="&lt;"/>
        <a:tabLst>
          <a:tab pos="949325" algn="l"/>
        </a:tabLst>
        <a:defRPr sz="2000">
          <a:solidFill>
            <a:schemeClr val="tx1"/>
          </a:solidFill>
          <a:latin typeface="+mn-lt"/>
          <a:ea typeface="+mn-ea"/>
        </a:defRPr>
      </a:lvl6pPr>
      <a:lvl7pPr marL="3200400" indent="-284163" algn="l" defTabSz="966788" rtl="0" eaLnBrk="1" fontAlgn="base" hangingPunct="1">
        <a:spcBef>
          <a:spcPct val="20000"/>
        </a:spcBef>
        <a:spcAft>
          <a:spcPct val="0"/>
        </a:spcAft>
        <a:buClr>
          <a:srgbClr val="E2001A"/>
        </a:buClr>
        <a:buFont typeface="Webdings" pitchFamily="18" charset="2"/>
        <a:buChar char="&lt;"/>
        <a:tabLst>
          <a:tab pos="949325" algn="l"/>
        </a:tabLst>
        <a:defRPr sz="2000">
          <a:solidFill>
            <a:schemeClr val="tx1"/>
          </a:solidFill>
          <a:latin typeface="+mn-lt"/>
          <a:ea typeface="+mn-ea"/>
        </a:defRPr>
      </a:lvl7pPr>
      <a:lvl8pPr marL="3657600" indent="-284163" algn="l" defTabSz="966788" rtl="0" eaLnBrk="1" fontAlgn="base" hangingPunct="1">
        <a:spcBef>
          <a:spcPct val="20000"/>
        </a:spcBef>
        <a:spcAft>
          <a:spcPct val="0"/>
        </a:spcAft>
        <a:buClr>
          <a:srgbClr val="E2001A"/>
        </a:buClr>
        <a:buFont typeface="Webdings" pitchFamily="18" charset="2"/>
        <a:buChar char="&lt;"/>
        <a:tabLst>
          <a:tab pos="949325" algn="l"/>
        </a:tabLst>
        <a:defRPr sz="2000">
          <a:solidFill>
            <a:schemeClr val="tx1"/>
          </a:solidFill>
          <a:latin typeface="+mn-lt"/>
          <a:ea typeface="+mn-ea"/>
        </a:defRPr>
      </a:lvl8pPr>
      <a:lvl9pPr marL="4114800" indent="-284163" algn="l" defTabSz="966788" rtl="0" eaLnBrk="1" fontAlgn="base" hangingPunct="1">
        <a:spcBef>
          <a:spcPct val="20000"/>
        </a:spcBef>
        <a:spcAft>
          <a:spcPct val="0"/>
        </a:spcAft>
        <a:buClr>
          <a:srgbClr val="E2001A"/>
        </a:buClr>
        <a:buFont typeface="Webdings" pitchFamily="18" charset="2"/>
        <a:buChar char="&lt;"/>
        <a:tabLst>
          <a:tab pos="949325" algn="l"/>
        </a:tabLst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721850" cy="719772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124" y="288243"/>
            <a:ext cx="8425603" cy="1199621"/>
          </a:xfrm>
          <a:prstGeom prst="rect">
            <a:avLst/>
          </a:prstGeom>
        </p:spPr>
        <p:txBody>
          <a:bodyPr vert="horz" lIns="96680" tIns="48340" rIns="96680" bIns="48340" rtlCol="0" anchor="b" anchorCtr="0">
            <a:no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124" y="1679470"/>
            <a:ext cx="8425603" cy="4750166"/>
          </a:xfrm>
          <a:prstGeom prst="rect">
            <a:avLst/>
          </a:prstGeom>
        </p:spPr>
        <p:txBody>
          <a:bodyPr vert="horz" lIns="96680" tIns="48340" rIns="96680" bIns="4834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76156" y="6671225"/>
            <a:ext cx="1620308" cy="383212"/>
          </a:xfrm>
          <a:prstGeom prst="rect">
            <a:avLst/>
          </a:prstGeom>
        </p:spPr>
        <p:txBody>
          <a:bodyPr vert="horz" lIns="96680" tIns="48340" rIns="96680" bIns="48340" rtlCol="0" anchor="ctr"/>
          <a:lstStyle>
            <a:lvl1pPr algn="r">
              <a:defRPr sz="1100" strike="noStrike" spc="63" baseline="0">
                <a:solidFill>
                  <a:schemeClr val="tx1"/>
                </a:solidFill>
              </a:defRPr>
            </a:lvl1pPr>
          </a:lstStyle>
          <a:p>
            <a:fld id="{8B3AFFF1-9C47-49F0-AE12-AF188F3F4E82}" type="datetime1">
              <a:rPr lang="en-US" smtClean="0"/>
              <a:pPr/>
              <a:t>3/16/2014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8123" y="6671225"/>
            <a:ext cx="3078586" cy="383212"/>
          </a:xfrm>
          <a:prstGeom prst="rect">
            <a:avLst/>
          </a:prstGeom>
        </p:spPr>
        <p:txBody>
          <a:bodyPr vert="horz" lIns="96680" tIns="48340" rIns="96680" bIns="48340" rtlCol="0" anchor="ctr"/>
          <a:lstStyle>
            <a:lvl1pPr algn="l">
              <a:defRPr sz="1100" cap="all" spc="63" baseline="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20526" y="6671225"/>
            <a:ext cx="1053200" cy="383212"/>
          </a:xfrm>
          <a:prstGeom prst="rect">
            <a:avLst/>
          </a:prstGeom>
        </p:spPr>
        <p:txBody>
          <a:bodyPr vert="horz" lIns="96680" tIns="48340" rIns="96680" bIns="48340" rtlCol="0" anchor="ctr"/>
          <a:lstStyle>
            <a:lvl1pPr algn="r">
              <a:defRPr sz="1200" baseline="0">
                <a:solidFill>
                  <a:schemeClr val="tx1"/>
                </a:solidFill>
              </a:defRPr>
            </a:lvl1pPr>
          </a:lstStyle>
          <a:p>
            <a:fld id="{A8BE1D88-FA35-4120-B5EE-6B732214B72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l" defTabSz="966795" rtl="0" eaLnBrk="1" latinLnBrk="0" hangingPunct="1">
        <a:spcBef>
          <a:spcPct val="0"/>
        </a:spcBef>
        <a:buNone/>
        <a:defRPr sz="3200" kern="1200" cap="all" spc="53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2548" indent="-362548" algn="l" defTabSz="966795" rtl="0" eaLnBrk="1" latinLnBrk="0" hangingPunct="1">
        <a:lnSpc>
          <a:spcPct val="100000"/>
        </a:lnSpc>
        <a:spcBef>
          <a:spcPct val="20000"/>
        </a:spcBef>
        <a:spcAft>
          <a:spcPts val="634"/>
        </a:spcAft>
        <a:buClr>
          <a:schemeClr val="tx2"/>
        </a:buClr>
        <a:buFont typeface="Arial" pitchFamily="34" charset="0"/>
        <a:buChar char="•"/>
        <a:defRPr sz="1800" kern="1200" spc="32" baseline="0">
          <a:solidFill>
            <a:schemeClr val="tx1"/>
          </a:solidFill>
          <a:latin typeface="+mn-lt"/>
          <a:ea typeface="+mn-ea"/>
          <a:cs typeface="+mn-cs"/>
        </a:defRPr>
      </a:lvl1pPr>
      <a:lvl2pPr marL="785521" indent="-302123" algn="l" defTabSz="966795" rtl="0" eaLnBrk="1" latinLnBrk="0" hangingPunct="1">
        <a:lnSpc>
          <a:spcPct val="100000"/>
        </a:lnSpc>
        <a:spcBef>
          <a:spcPct val="20000"/>
        </a:spcBef>
        <a:spcAft>
          <a:spcPts val="634"/>
        </a:spcAft>
        <a:buClr>
          <a:schemeClr val="tx2"/>
        </a:buClr>
        <a:buFont typeface="Arial" pitchFamily="34" charset="0"/>
        <a:buChar char="•"/>
        <a:defRPr sz="1800" kern="1200" spc="32" baseline="0">
          <a:solidFill>
            <a:schemeClr val="tx1"/>
          </a:solidFill>
          <a:latin typeface="+mn-lt"/>
          <a:ea typeface="+mn-ea"/>
          <a:cs typeface="+mn-cs"/>
        </a:defRPr>
      </a:lvl2pPr>
      <a:lvl3pPr marL="1208494" indent="-241699" algn="l" defTabSz="966795" rtl="0" eaLnBrk="1" latinLnBrk="0" hangingPunct="1">
        <a:lnSpc>
          <a:spcPct val="100000"/>
        </a:lnSpc>
        <a:spcBef>
          <a:spcPct val="20000"/>
        </a:spcBef>
        <a:spcAft>
          <a:spcPts val="634"/>
        </a:spcAft>
        <a:buClr>
          <a:schemeClr val="tx2"/>
        </a:buClr>
        <a:buFont typeface="Arial" pitchFamily="34" charset="0"/>
        <a:buChar char="•"/>
        <a:defRPr sz="1800" kern="1200" spc="32" baseline="0">
          <a:solidFill>
            <a:schemeClr val="tx1"/>
          </a:solidFill>
          <a:latin typeface="+mn-lt"/>
          <a:ea typeface="+mn-ea"/>
          <a:cs typeface="+mn-cs"/>
        </a:defRPr>
      </a:lvl3pPr>
      <a:lvl4pPr marL="1691891" indent="-241699" algn="l" defTabSz="966795" rtl="0" eaLnBrk="1" latinLnBrk="0" hangingPunct="1">
        <a:lnSpc>
          <a:spcPct val="100000"/>
        </a:lnSpc>
        <a:spcBef>
          <a:spcPct val="20000"/>
        </a:spcBef>
        <a:spcAft>
          <a:spcPts val="634"/>
        </a:spcAft>
        <a:buClr>
          <a:schemeClr val="tx2"/>
        </a:buClr>
        <a:buFont typeface="Arial" pitchFamily="34" charset="0"/>
        <a:buChar char="•"/>
        <a:defRPr sz="1800" kern="1200" spc="32" baseline="0">
          <a:solidFill>
            <a:schemeClr val="tx1"/>
          </a:solidFill>
          <a:latin typeface="+mn-lt"/>
          <a:ea typeface="+mn-ea"/>
          <a:cs typeface="+mn-cs"/>
        </a:defRPr>
      </a:lvl4pPr>
      <a:lvl5pPr marL="2175289" indent="-241699" algn="l" defTabSz="966795" rtl="0" eaLnBrk="1" latinLnBrk="0" hangingPunct="1">
        <a:lnSpc>
          <a:spcPct val="100000"/>
        </a:lnSpc>
        <a:spcBef>
          <a:spcPct val="20000"/>
        </a:spcBef>
        <a:spcAft>
          <a:spcPts val="634"/>
        </a:spcAft>
        <a:buClr>
          <a:schemeClr val="tx2"/>
        </a:buClr>
        <a:buFont typeface="Arial" pitchFamily="34" charset="0"/>
        <a:buChar char="•"/>
        <a:defRPr sz="1800" kern="1200" spc="32" baseline="0">
          <a:solidFill>
            <a:schemeClr val="tx1"/>
          </a:solidFill>
          <a:latin typeface="+mn-lt"/>
          <a:ea typeface="+mn-ea"/>
          <a:cs typeface="+mn-cs"/>
        </a:defRPr>
      </a:lvl5pPr>
      <a:lvl6pPr marL="2658687" indent="-241699" algn="l" defTabSz="966795" rtl="0" eaLnBrk="1" latinLnBrk="0" hangingPunct="1">
        <a:lnSpc>
          <a:spcPct val="100000"/>
        </a:lnSpc>
        <a:spcBef>
          <a:spcPct val="20000"/>
        </a:spcBef>
        <a:spcAft>
          <a:spcPts val="634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142084" indent="-241699" algn="l" defTabSz="966795" rtl="0" eaLnBrk="1" latinLnBrk="0" hangingPunct="1">
        <a:lnSpc>
          <a:spcPct val="100000"/>
        </a:lnSpc>
        <a:spcBef>
          <a:spcPct val="20000"/>
        </a:spcBef>
        <a:spcAft>
          <a:spcPts val="634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625482" indent="-241699" algn="l" defTabSz="966795" rtl="0" eaLnBrk="1" latinLnBrk="0" hangingPunct="1">
        <a:lnSpc>
          <a:spcPct val="100000"/>
        </a:lnSpc>
        <a:spcBef>
          <a:spcPct val="20000"/>
        </a:spcBef>
        <a:spcAft>
          <a:spcPts val="634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4108879" indent="-241699" algn="l" defTabSz="966795" rtl="0" eaLnBrk="1" latinLnBrk="0" hangingPunct="1">
        <a:lnSpc>
          <a:spcPct val="100000"/>
        </a:lnSpc>
        <a:spcBef>
          <a:spcPct val="20000"/>
        </a:spcBef>
        <a:spcAft>
          <a:spcPts val="634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679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398" algn="l" defTabSz="96679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795" algn="l" defTabSz="96679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50193" algn="l" defTabSz="96679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590" algn="l" defTabSz="96679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6988" algn="l" defTabSz="96679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00385" algn="l" defTabSz="96679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3783" algn="l" defTabSz="96679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7180" algn="l" defTabSz="96679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arxiv.org/abs/1301.6176" TargetMode="Externa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://de.wikipedia.org/wiki/NTRUEncrypt" TargetMode="External"/><Relationship Id="rId3" Type="http://schemas.openxmlformats.org/officeDocument/2006/relationships/hyperlink" Target="http://web.physics.ucsb.edu/~msteffen/papers/nature_shor.pdf" TargetMode="External"/><Relationship Id="rId7" Type="http://schemas.openxmlformats.org/officeDocument/2006/relationships/hyperlink" Target="http://pqcrypto2014.uwaterloo.ca/" TargetMode="External"/><Relationship Id="rId2" Type="http://schemas.openxmlformats.org/officeDocument/2006/relationships/hyperlink" Target="http://de.wikipedia.org/wiki/Shor-Algorithmus" TargetMode="External"/><Relationship Id="rId1" Type="http://schemas.openxmlformats.org/officeDocument/2006/relationships/slideLayout" Target="../slideLayouts/slideLayout9.xml"/><Relationship Id="rId6" Type="http://schemas.openxmlformats.org/officeDocument/2006/relationships/hyperlink" Target="http://pqcrypto.org/" TargetMode="External"/><Relationship Id="rId5" Type="http://schemas.openxmlformats.org/officeDocument/2006/relationships/hyperlink" Target="http://en.wikipedia.org/wiki/Post-quantum_cryptography" TargetMode="External"/><Relationship Id="rId10" Type="http://schemas.openxmlformats.org/officeDocument/2006/relationships/hyperlink" Target="http://yassl.com/" TargetMode="External"/><Relationship Id="rId4" Type="http://schemas.openxmlformats.org/officeDocument/2006/relationships/hyperlink" Target="http://www.dwavesys.com/" TargetMode="External"/><Relationship Id="rId9" Type="http://schemas.openxmlformats.org/officeDocument/2006/relationships/hyperlink" Target="https://www.securityinnovation.com/security-lab/crypto.html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Current </a:t>
            </a:r>
            <a:r>
              <a:rPr lang="de-DE" dirty="0" err="1" smtClean="0"/>
              <a:t>situation</a:t>
            </a:r>
            <a:r>
              <a:rPr lang="de-DE" dirty="0" smtClean="0"/>
              <a:t> 2013</a:t>
            </a:r>
            <a:endParaRPr lang="en-US" dirty="0"/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 smtClean="0"/>
              <a:t>QuantUM</a:t>
            </a:r>
            <a:r>
              <a:rPr lang="de-DE" dirty="0" smtClean="0"/>
              <a:t> CRYPTOANALYTICS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910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Media </a:t>
            </a:r>
            <a:r>
              <a:rPr lang="de-DE" dirty="0" err="1" smtClean="0"/>
              <a:t>attention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EF6-8632-4419-AAA0-4F8F9EE0E992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4400" lvl="1"/>
            <a:r>
              <a:rPr lang="de-DE" dirty="0" err="1" smtClean="0"/>
              <a:t>Question</a:t>
            </a:r>
            <a:r>
              <a:rPr lang="de-DE" dirty="0" smtClean="0"/>
              <a:t>:</a:t>
            </a:r>
            <a:endParaRPr lang="de-DE" dirty="0" smtClean="0"/>
          </a:p>
          <a:p>
            <a:pPr marL="763200" lvl="2"/>
            <a:r>
              <a:rPr lang="de-DE" dirty="0" smtClean="0"/>
              <a:t>Will he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allowed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tel</a:t>
            </a:r>
            <a:r>
              <a:rPr lang="de-DE" dirty="0" err="1" smtClean="0"/>
              <a:t>l</a:t>
            </a:r>
            <a:r>
              <a:rPr lang="de-DE" dirty="0" smtClean="0"/>
              <a:t> </a:t>
            </a:r>
            <a:r>
              <a:rPr lang="de-DE" dirty="0" err="1" smtClean="0"/>
              <a:t>us</a:t>
            </a:r>
            <a:r>
              <a:rPr lang="de-DE" dirty="0" smtClean="0"/>
              <a:t>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550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EF6-8632-4419-AAA0-4F8F9EE0E992}" type="slidenum">
              <a:rPr lang="de-DE" smtClean="0"/>
              <a:pPr/>
              <a:t>11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 err="1" smtClean="0"/>
              <a:t>Therefore</a:t>
            </a:r>
            <a:r>
              <a:rPr lang="de-DE" dirty="0" smtClean="0"/>
              <a:t>:</a:t>
            </a:r>
            <a:endParaRPr lang="de-DE" dirty="0" smtClean="0"/>
          </a:p>
          <a:p>
            <a:pPr lvl="1"/>
            <a:endParaRPr lang="de-DE" dirty="0" smtClean="0"/>
          </a:p>
          <a:p>
            <a:pPr lvl="1"/>
            <a:r>
              <a:rPr lang="de-DE" dirty="0" smtClean="0"/>
              <a:t>I estimate 90% </a:t>
            </a:r>
            <a:r>
              <a:rPr lang="de-DE" dirty="0" err="1" smtClean="0"/>
              <a:t>probability</a:t>
            </a:r>
            <a:r>
              <a:rPr lang="de-DE" dirty="0" smtClean="0"/>
              <a:t>,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Shor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scalable</a:t>
            </a:r>
            <a:endParaRPr lang="de-DE" dirty="0" smtClean="0"/>
          </a:p>
          <a:p>
            <a:pPr lvl="2"/>
            <a:r>
              <a:rPr lang="de-DE" dirty="0" smtClean="0"/>
              <a:t>I </a:t>
            </a:r>
            <a:r>
              <a:rPr lang="de-DE" dirty="0" err="1" smtClean="0"/>
              <a:t>see</a:t>
            </a:r>
            <a:r>
              <a:rPr lang="de-DE" dirty="0" smtClean="0"/>
              <a:t> a </a:t>
            </a:r>
            <a:r>
              <a:rPr lang="de-DE" dirty="0" err="1" smtClean="0"/>
              <a:t>few</a:t>
            </a:r>
            <a:r>
              <a:rPr lang="de-DE" dirty="0" smtClean="0"/>
              <a:t> </a:t>
            </a:r>
            <a:r>
              <a:rPr lang="de-DE" dirty="0" err="1" smtClean="0"/>
              <a:t>spots</a:t>
            </a:r>
            <a:r>
              <a:rPr lang="de-DE" dirty="0" smtClean="0"/>
              <a:t> </a:t>
            </a:r>
            <a:r>
              <a:rPr lang="de-DE" dirty="0" err="1" smtClean="0"/>
              <a:t>though</a:t>
            </a:r>
            <a:r>
              <a:rPr lang="de-DE" dirty="0" smtClean="0"/>
              <a:t>, </a:t>
            </a:r>
            <a:r>
              <a:rPr lang="de-DE" dirty="0" err="1" smtClean="0"/>
              <a:t>where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might</a:t>
            </a:r>
            <a:r>
              <a:rPr lang="de-DE" dirty="0" smtClean="0"/>
              <a:t> not </a:t>
            </a:r>
            <a:r>
              <a:rPr lang="de-DE" dirty="0" err="1" smtClean="0"/>
              <a:t>scale</a:t>
            </a:r>
            <a:endParaRPr lang="de-DE" dirty="0"/>
          </a:p>
          <a:p>
            <a:pPr lvl="2"/>
            <a:endParaRPr lang="de-DE" dirty="0" smtClean="0"/>
          </a:p>
          <a:p>
            <a:pPr lvl="1"/>
            <a:r>
              <a:rPr lang="de-DE" dirty="0" smtClean="0"/>
              <a:t>I estimate 50</a:t>
            </a:r>
            <a:r>
              <a:rPr lang="de-DE" dirty="0" smtClean="0"/>
              <a:t>% </a:t>
            </a:r>
            <a:r>
              <a:rPr lang="de-DE" dirty="0" err="1" smtClean="0"/>
              <a:t>probability</a:t>
            </a:r>
            <a:r>
              <a:rPr lang="de-DE" dirty="0" smtClean="0"/>
              <a:t>,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will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told</a:t>
            </a:r>
            <a:r>
              <a:rPr lang="de-DE" dirty="0" smtClean="0"/>
              <a:t> </a:t>
            </a:r>
            <a:r>
              <a:rPr lang="de-DE" dirty="0" err="1" smtClean="0"/>
              <a:t>when</a:t>
            </a:r>
            <a:r>
              <a:rPr lang="de-DE" dirty="0" smtClean="0"/>
              <a:t> </a:t>
            </a:r>
            <a:r>
              <a:rPr lang="de-DE" dirty="0" err="1" smtClean="0"/>
              <a:t>someone</a:t>
            </a:r>
            <a:r>
              <a:rPr lang="de-DE" dirty="0" smtClean="0"/>
              <a:t> </a:t>
            </a:r>
            <a:r>
              <a:rPr lang="de-DE" dirty="0" err="1" smtClean="0"/>
              <a:t>does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endParaRPr lang="de-DE" dirty="0" smtClean="0"/>
          </a:p>
          <a:p>
            <a:pPr lvl="1"/>
            <a:endParaRPr lang="de-DE" dirty="0" smtClean="0"/>
          </a:p>
          <a:p>
            <a:pPr lvl="1"/>
            <a:r>
              <a:rPr lang="de-DE" dirty="0" smtClean="0"/>
              <a:t>I estimate 25</a:t>
            </a:r>
            <a:r>
              <a:rPr lang="de-DE" dirty="0" smtClean="0"/>
              <a:t>% </a:t>
            </a:r>
            <a:r>
              <a:rPr lang="de-DE" dirty="0" err="1" smtClean="0"/>
              <a:t>probability</a:t>
            </a:r>
            <a:r>
              <a:rPr lang="de-DE" dirty="0" smtClean="0"/>
              <a:t>,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happened</a:t>
            </a:r>
            <a:r>
              <a:rPr lang="de-DE" dirty="0" smtClean="0"/>
              <a:t> </a:t>
            </a:r>
            <a:r>
              <a:rPr lang="de-DE" dirty="0" err="1" smtClean="0"/>
              <a:t>already</a:t>
            </a:r>
            <a:endParaRPr lang="de-DE" dirty="0" smtClean="0"/>
          </a:p>
          <a:p>
            <a:pPr lvl="1"/>
            <a:endParaRPr lang="de-DE" dirty="0"/>
          </a:p>
          <a:p>
            <a:pPr lvl="1"/>
            <a:r>
              <a:rPr lang="de-DE" dirty="0" smtClean="0"/>
              <a:t>I estimate 70</a:t>
            </a:r>
            <a:r>
              <a:rPr lang="de-DE" dirty="0" smtClean="0"/>
              <a:t>% </a:t>
            </a:r>
            <a:r>
              <a:rPr lang="de-DE" dirty="0" err="1" smtClean="0"/>
              <a:t>probability</a:t>
            </a:r>
            <a:r>
              <a:rPr lang="de-DE" dirty="0" smtClean="0"/>
              <a:t> ,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will happen </a:t>
            </a:r>
            <a:r>
              <a:rPr lang="de-DE" dirty="0" err="1" smtClean="0"/>
              <a:t>within</a:t>
            </a:r>
            <a:r>
              <a:rPr lang="de-DE" dirty="0" smtClean="0"/>
              <a:t> 15 </a:t>
            </a:r>
            <a:r>
              <a:rPr lang="de-DE" dirty="0" err="1" smtClean="0"/>
              <a:t>years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853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EF6-8632-4419-AAA0-4F8F9EE0E992}" type="slidenum">
              <a:rPr lang="de-DE" smtClean="0"/>
              <a:pPr/>
              <a:t>12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 smtClean="0"/>
              <a:t>Do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want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read</a:t>
            </a:r>
            <a:r>
              <a:rPr lang="de-DE" dirty="0" smtClean="0"/>
              <a:t> "New </a:t>
            </a:r>
            <a:r>
              <a:rPr lang="de-DE" dirty="0" err="1" smtClean="0"/>
              <a:t>quantum</a:t>
            </a:r>
            <a:r>
              <a:rPr lang="de-DE" dirty="0" smtClean="0"/>
              <a:t> </a:t>
            </a:r>
            <a:r>
              <a:rPr lang="de-DE" dirty="0" err="1" smtClean="0"/>
              <a:t>computer</a:t>
            </a:r>
            <a:r>
              <a:rPr lang="de-DE" dirty="0" smtClean="0"/>
              <a:t> </a:t>
            </a:r>
            <a:r>
              <a:rPr lang="de-DE" dirty="0" err="1" smtClean="0"/>
              <a:t>breaks</a:t>
            </a:r>
            <a:r>
              <a:rPr lang="de-DE" dirty="0" smtClean="0"/>
              <a:t> all </a:t>
            </a:r>
            <a:r>
              <a:rPr lang="de-DE" dirty="0" err="1" smtClean="0"/>
              <a:t>internet</a:t>
            </a:r>
            <a:r>
              <a:rPr lang="de-DE" dirty="0" smtClean="0"/>
              <a:t> </a:t>
            </a:r>
            <a:r>
              <a:rPr lang="de-DE" dirty="0" err="1" smtClean="0"/>
              <a:t>encryption</a:t>
            </a:r>
            <a:r>
              <a:rPr lang="de-DE" dirty="0" smtClean="0"/>
              <a:t>"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newspapers</a:t>
            </a:r>
            <a:r>
              <a:rPr lang="de-DE" dirty="0" smtClean="0"/>
              <a:t>, </a:t>
            </a:r>
            <a:r>
              <a:rPr lang="de-DE" dirty="0" err="1" smtClean="0"/>
              <a:t>unprepared</a:t>
            </a:r>
            <a:r>
              <a:rPr lang="de-DE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7675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EF6-8632-4419-AAA0-4F8F9EE0E992}" type="slidenum">
              <a:rPr lang="de-DE" smtClean="0"/>
              <a:pPr/>
              <a:t>13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secure</a:t>
            </a:r>
            <a:r>
              <a:rPr lang="de-DE" dirty="0" smtClean="0"/>
              <a:t> </a:t>
            </a:r>
            <a:r>
              <a:rPr lang="de-DE" dirty="0" err="1" smtClean="0"/>
              <a:t>OnlineBanking</a:t>
            </a:r>
            <a:r>
              <a:rPr lang="de-DE" dirty="0" smtClean="0"/>
              <a:t>, VPNs, … </a:t>
            </a:r>
            <a:r>
              <a:rPr lang="de-DE" dirty="0" err="1" smtClean="0"/>
              <a:t>again</a:t>
            </a:r>
            <a:r>
              <a:rPr lang="de-DE" dirty="0" smtClean="0"/>
              <a:t>?</a:t>
            </a:r>
            <a:endParaRPr lang="de-DE" dirty="0" smtClean="0"/>
          </a:p>
          <a:p>
            <a:pPr lvl="1"/>
            <a:r>
              <a:rPr lang="de-DE" dirty="0" smtClean="0"/>
              <a:t>Due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several</a:t>
            </a:r>
            <a:r>
              <a:rPr lang="de-DE" dirty="0" smtClean="0"/>
              <a:t> network-</a:t>
            </a:r>
            <a:r>
              <a:rPr lang="de-DE" dirty="0" err="1" smtClean="0"/>
              <a:t>effects</a:t>
            </a:r>
            <a:r>
              <a:rPr lang="de-DE" dirty="0" smtClean="0"/>
              <a:t> on multiple </a:t>
            </a:r>
            <a:r>
              <a:rPr lang="de-DE" dirty="0" err="1" smtClean="0"/>
              <a:t>layers</a:t>
            </a:r>
            <a:r>
              <a:rPr lang="de-DE" dirty="0" smtClean="0"/>
              <a:t>,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very</a:t>
            </a:r>
            <a:r>
              <a:rPr lang="de-DE" dirty="0" smtClean="0"/>
              <a:t> </a:t>
            </a:r>
            <a:r>
              <a:rPr lang="de-DE" dirty="0" err="1" smtClean="0"/>
              <a:t>hard</a:t>
            </a:r>
            <a:endParaRPr lang="de-DE" dirty="0" smtClean="0"/>
          </a:p>
          <a:p>
            <a:pPr lvl="2"/>
            <a:r>
              <a:rPr lang="de-DE" dirty="0" smtClean="0"/>
              <a:t>Clients </a:t>
            </a:r>
            <a:r>
              <a:rPr lang="de-DE" dirty="0" smtClean="0"/>
              <a:t>and Servers</a:t>
            </a:r>
            <a:endParaRPr lang="de-DE" dirty="0" smtClean="0"/>
          </a:p>
          <a:p>
            <a:pPr lvl="2"/>
            <a:r>
              <a:rPr lang="de-DE" dirty="0" smtClean="0"/>
              <a:t>Clients </a:t>
            </a:r>
            <a:r>
              <a:rPr lang="de-DE" dirty="0" smtClean="0"/>
              <a:t>and Servers and Certificate </a:t>
            </a:r>
            <a:r>
              <a:rPr lang="de-DE" dirty="0" err="1" smtClean="0"/>
              <a:t>Authorities</a:t>
            </a:r>
            <a:endParaRPr lang="de-DE" dirty="0" smtClean="0"/>
          </a:p>
          <a:p>
            <a:pPr lvl="2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184118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 </a:t>
            </a:r>
            <a:r>
              <a:rPr lang="de-DE" dirty="0" err="1" smtClean="0"/>
              <a:t>theoretical</a:t>
            </a:r>
            <a:r>
              <a:rPr lang="de-DE" dirty="0" smtClean="0"/>
              <a:t> </a:t>
            </a:r>
            <a:r>
              <a:rPr lang="de-DE" dirty="0" err="1" smtClean="0"/>
              <a:t>comparison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EF6-8632-4419-AAA0-4F8F9EE0E992}" type="slidenum">
              <a:rPr lang="de-DE" smtClean="0"/>
              <a:pPr/>
              <a:t>14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 smtClean="0"/>
              <a:t>This </a:t>
            </a:r>
            <a:r>
              <a:rPr lang="de-DE" dirty="0" err="1" smtClean="0"/>
              <a:t>migration</a:t>
            </a:r>
            <a:r>
              <a:rPr lang="de-DE" dirty="0" smtClean="0"/>
              <a:t> project </a:t>
            </a:r>
            <a:r>
              <a:rPr lang="de-DE" dirty="0" err="1" smtClean="0"/>
              <a:t>from</a:t>
            </a:r>
            <a:r>
              <a:rPr lang="de-DE" dirty="0"/>
              <a:t> </a:t>
            </a:r>
            <a:r>
              <a:rPr lang="de-DE" dirty="0" err="1" smtClean="0"/>
              <a:t>classical</a:t>
            </a:r>
            <a:r>
              <a:rPr lang="de-DE" dirty="0" smtClean="0"/>
              <a:t> </a:t>
            </a:r>
            <a:r>
              <a:rPr lang="de-DE" dirty="0" err="1" smtClean="0"/>
              <a:t>public</a:t>
            </a:r>
            <a:r>
              <a:rPr lang="de-DE" dirty="0" smtClean="0"/>
              <a:t>-key </a:t>
            </a:r>
            <a:r>
              <a:rPr lang="de-DE" dirty="0" err="1" smtClean="0"/>
              <a:t>algorithms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Post-Quantum </a:t>
            </a:r>
            <a:r>
              <a:rPr lang="de-DE" dirty="0" err="1" smtClean="0"/>
              <a:t>Crypto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compared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IPv4-&gt;IPv6 </a:t>
            </a:r>
            <a:r>
              <a:rPr lang="de-DE" dirty="0" err="1" smtClean="0"/>
              <a:t>migration</a:t>
            </a:r>
            <a:r>
              <a:rPr lang="de-DE" dirty="0" smtClean="0"/>
              <a:t>:</a:t>
            </a:r>
            <a:endParaRPr lang="de-DE" dirty="0"/>
          </a:p>
          <a:p>
            <a:endParaRPr lang="de-DE" dirty="0"/>
          </a:p>
          <a:p>
            <a:r>
              <a:rPr lang="de-DE" dirty="0" smtClean="0"/>
              <a:t>IPv4 </a:t>
            </a:r>
            <a:r>
              <a:rPr lang="de-DE" dirty="0" err="1" smtClean="0"/>
              <a:t>would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: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a potential problem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material PVC</a:t>
            </a:r>
          </a:p>
          <a:p>
            <a:pPr lvl="1"/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ressources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exhausted</a:t>
            </a:r>
            <a:r>
              <a:rPr lang="de-DE" dirty="0" smtClean="0"/>
              <a:t>.</a:t>
            </a:r>
          </a:p>
          <a:p>
            <a:pPr lvl="2"/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cannot</a:t>
            </a:r>
            <a:r>
              <a:rPr lang="de-DE" dirty="0" smtClean="0"/>
              <a:t> </a:t>
            </a:r>
            <a:r>
              <a:rPr lang="de-DE" dirty="0" err="1" smtClean="0"/>
              <a:t>build</a:t>
            </a:r>
            <a:r>
              <a:rPr lang="de-DE" dirty="0" smtClean="0"/>
              <a:t> </a:t>
            </a:r>
            <a:r>
              <a:rPr lang="de-DE" dirty="0" err="1" smtClean="0"/>
              <a:t>any</a:t>
            </a:r>
            <a:r>
              <a:rPr lang="de-DE" dirty="0" smtClean="0"/>
              <a:t> </a:t>
            </a:r>
            <a:r>
              <a:rPr lang="de-DE" dirty="0" err="1" smtClean="0"/>
              <a:t>new</a:t>
            </a:r>
            <a:r>
              <a:rPr lang="de-DE" dirty="0" smtClean="0"/>
              <a:t> water </a:t>
            </a:r>
            <a:r>
              <a:rPr lang="de-DE" dirty="0" err="1" smtClean="0"/>
              <a:t>pipes</a:t>
            </a:r>
            <a:endParaRPr lang="de-DE" dirty="0" smtClean="0"/>
          </a:p>
          <a:p>
            <a:pPr lvl="3"/>
            <a:r>
              <a:rPr lang="de-DE" dirty="0" smtClean="0"/>
              <a:t>ok,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find a </a:t>
            </a:r>
            <a:r>
              <a:rPr lang="de-DE" dirty="0" err="1" smtClean="0"/>
              <a:t>new</a:t>
            </a:r>
            <a:r>
              <a:rPr lang="de-DE" dirty="0" smtClean="0"/>
              <a:t> material and </a:t>
            </a:r>
            <a:r>
              <a:rPr lang="de-DE" dirty="0" err="1" smtClean="0"/>
              <a:t>produce</a:t>
            </a:r>
            <a:r>
              <a:rPr lang="de-DE" dirty="0" smtClean="0"/>
              <a:t>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pipes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Quantum </a:t>
            </a:r>
            <a:r>
              <a:rPr lang="de-DE" dirty="0" err="1" smtClean="0"/>
              <a:t>computers</a:t>
            </a:r>
            <a:r>
              <a:rPr lang="de-DE" dirty="0" smtClean="0"/>
              <a:t>: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a potential problem </a:t>
            </a:r>
            <a:r>
              <a:rPr lang="de-DE" dirty="0" err="1" smtClean="0"/>
              <a:t>with</a:t>
            </a:r>
            <a:r>
              <a:rPr lang="de-DE" dirty="0" smtClean="0"/>
              <a:t> PVC</a:t>
            </a:r>
          </a:p>
          <a:p>
            <a:pPr lvl="1"/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might</a:t>
            </a:r>
            <a:r>
              <a:rPr lang="de-DE" dirty="0" smtClean="0"/>
              <a:t> </a:t>
            </a:r>
            <a:r>
              <a:rPr lang="de-DE" dirty="0" err="1" smtClean="0"/>
              <a:t>start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leak</a:t>
            </a:r>
            <a:r>
              <a:rPr lang="de-DE" dirty="0" smtClean="0"/>
              <a:t> water </a:t>
            </a:r>
            <a:r>
              <a:rPr lang="de-DE" dirty="0" err="1" smtClean="0"/>
              <a:t>within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next</a:t>
            </a:r>
            <a:r>
              <a:rPr lang="de-DE" dirty="0" smtClean="0"/>
              <a:t> 15 </a:t>
            </a:r>
            <a:r>
              <a:rPr lang="de-DE" dirty="0" err="1" smtClean="0"/>
              <a:t>years</a:t>
            </a:r>
            <a:endParaRPr lang="de-DE" dirty="0" smtClean="0"/>
          </a:p>
          <a:p>
            <a:pPr lvl="2"/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smtClean="0"/>
              <a:t>find and replace all </a:t>
            </a:r>
            <a:r>
              <a:rPr lang="de-DE" dirty="0" err="1" smtClean="0"/>
              <a:t>existing</a:t>
            </a:r>
            <a:r>
              <a:rPr lang="de-DE" dirty="0" smtClean="0"/>
              <a:t> PVC </a:t>
            </a:r>
            <a:r>
              <a:rPr lang="de-DE" dirty="0" err="1" smtClean="0"/>
              <a:t>pipes</a:t>
            </a:r>
            <a:r>
              <a:rPr lang="de-DE" dirty="0" smtClean="0"/>
              <a:t>, </a:t>
            </a:r>
          </a:p>
          <a:p>
            <a:pPr lvl="3"/>
            <a:endParaRPr lang="de-DE" dirty="0"/>
          </a:p>
          <a:p>
            <a:pPr lvl="3"/>
            <a:r>
              <a:rPr lang="de-DE" dirty="0" err="1" smtClean="0"/>
              <a:t>preferrably</a:t>
            </a:r>
            <a:r>
              <a:rPr lang="de-DE" dirty="0" smtClean="0"/>
              <a:t> </a:t>
            </a:r>
            <a:r>
              <a:rPr lang="de-DE" dirty="0" err="1" smtClean="0"/>
              <a:t>before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happens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8508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What</a:t>
            </a:r>
            <a:r>
              <a:rPr lang="de-DE" dirty="0" smtClean="0"/>
              <a:t> do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want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secure</a:t>
            </a:r>
            <a:r>
              <a:rPr lang="de-DE" dirty="0" smtClean="0"/>
              <a:t>?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EF6-8632-4419-AAA0-4F8F9EE0E992}" type="slidenum">
              <a:rPr lang="de-DE" smtClean="0"/>
              <a:pPr/>
              <a:t>15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 smtClean="0"/>
              <a:t>1x </a:t>
            </a:r>
            <a:r>
              <a:rPr lang="de-DE" dirty="0" smtClean="0"/>
              <a:t>E-Commerce</a:t>
            </a:r>
            <a:r>
              <a:rPr lang="de-DE" dirty="0" smtClean="0"/>
              <a:t>, </a:t>
            </a:r>
            <a:r>
              <a:rPr lang="de-DE" dirty="0" err="1" smtClean="0"/>
              <a:t>please</a:t>
            </a:r>
            <a:r>
              <a:rPr lang="de-DE" dirty="0" smtClean="0"/>
              <a:t>. </a:t>
            </a:r>
            <a:r>
              <a:rPr lang="de-DE" dirty="0" err="1" smtClean="0"/>
              <a:t>What</a:t>
            </a:r>
            <a:r>
              <a:rPr lang="de-DE" dirty="0" smtClean="0"/>
              <a:t> do I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do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secure</a:t>
            </a:r>
            <a:r>
              <a:rPr lang="de-DE" dirty="0" smtClean="0"/>
              <a:t> </a:t>
            </a:r>
            <a:r>
              <a:rPr lang="de-DE" dirty="0" err="1" smtClean="0"/>
              <a:t>my</a:t>
            </a:r>
            <a:r>
              <a:rPr lang="de-DE" dirty="0" smtClean="0"/>
              <a:t> E-Commerce </a:t>
            </a:r>
            <a:r>
              <a:rPr lang="de-DE" dirty="0" err="1" smtClean="0"/>
              <a:t>site</a:t>
            </a:r>
            <a:r>
              <a:rPr lang="de-DE" dirty="0" smtClean="0"/>
              <a:t>?</a:t>
            </a:r>
            <a:endParaRPr lang="de-DE" dirty="0" smtClean="0"/>
          </a:p>
          <a:p>
            <a:pPr lvl="1"/>
            <a:r>
              <a:rPr lang="de-DE" dirty="0" err="1" smtClean="0"/>
              <a:t>implement</a:t>
            </a:r>
            <a:r>
              <a:rPr lang="de-DE" dirty="0" smtClean="0"/>
              <a:t>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crypto</a:t>
            </a:r>
            <a:r>
              <a:rPr lang="de-DE" dirty="0" smtClean="0"/>
              <a:t> </a:t>
            </a:r>
            <a:r>
              <a:rPr lang="de-DE" dirty="0" err="1" smtClean="0"/>
              <a:t>algorithms</a:t>
            </a:r>
            <a:r>
              <a:rPr lang="de-DE" dirty="0" smtClean="0"/>
              <a:t> </a:t>
            </a:r>
            <a:r>
              <a:rPr lang="de-DE" dirty="0" err="1" smtClean="0"/>
              <a:t>into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crypto</a:t>
            </a:r>
            <a:r>
              <a:rPr lang="de-DE" dirty="0" smtClean="0"/>
              <a:t> </a:t>
            </a:r>
            <a:r>
              <a:rPr lang="de-DE" dirty="0" err="1" smtClean="0"/>
              <a:t>libraries</a:t>
            </a:r>
            <a:endParaRPr lang="de-DE" dirty="0" smtClean="0"/>
          </a:p>
          <a:p>
            <a:pPr lvl="2"/>
            <a:r>
              <a:rPr lang="de-DE" dirty="0" smtClean="0"/>
              <a:t>add support in all Browsers (</a:t>
            </a:r>
            <a:r>
              <a:rPr lang="de-DE" dirty="0" err="1" smtClean="0"/>
              <a:t>approx</a:t>
            </a:r>
            <a:r>
              <a:rPr lang="de-DE" dirty="0" smtClean="0"/>
              <a:t>. </a:t>
            </a:r>
            <a:r>
              <a:rPr lang="de-DE" dirty="0" smtClean="0"/>
              <a:t>10 </a:t>
            </a:r>
            <a:r>
              <a:rPr lang="de-DE" dirty="0" err="1" smtClean="0"/>
              <a:t>important</a:t>
            </a:r>
            <a:r>
              <a:rPr lang="de-DE" dirty="0" smtClean="0"/>
              <a:t> </a:t>
            </a:r>
            <a:r>
              <a:rPr lang="de-DE" dirty="0" err="1" smtClean="0"/>
              <a:t>vendors</a:t>
            </a:r>
            <a:r>
              <a:rPr lang="de-DE" dirty="0" smtClean="0"/>
              <a:t>)</a:t>
            </a:r>
            <a:endParaRPr lang="de-DE" dirty="0" smtClean="0"/>
          </a:p>
          <a:p>
            <a:pPr lvl="1"/>
            <a:r>
              <a:rPr lang="de-DE" dirty="0" smtClean="0"/>
              <a:t>upgrade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whole</a:t>
            </a:r>
            <a:r>
              <a:rPr lang="de-DE" dirty="0" smtClean="0"/>
              <a:t> certificate </a:t>
            </a:r>
            <a:r>
              <a:rPr lang="de-DE" dirty="0" err="1" smtClean="0"/>
              <a:t>hierarchy</a:t>
            </a:r>
            <a:endParaRPr lang="de-DE" dirty="0" smtClean="0"/>
          </a:p>
          <a:p>
            <a:pPr lvl="2"/>
            <a:r>
              <a:rPr lang="de-DE" dirty="0" err="1" smtClean="0"/>
              <a:t>SureTrust</a:t>
            </a:r>
            <a:r>
              <a:rPr lang="de-DE" dirty="0" smtClean="0"/>
              <a:t> </a:t>
            </a:r>
            <a:r>
              <a:rPr lang="de-DE" dirty="0" smtClean="0"/>
              <a:t>Global CA</a:t>
            </a:r>
          </a:p>
          <a:p>
            <a:pPr lvl="3"/>
            <a:r>
              <a:rPr lang="de-DE" dirty="0" smtClean="0"/>
              <a:t>Company Subordinate</a:t>
            </a:r>
            <a:endParaRPr lang="de-DE" dirty="0" smtClean="0"/>
          </a:p>
          <a:p>
            <a:pPr lvl="4"/>
            <a:r>
              <a:rPr lang="de-DE" dirty="0" smtClean="0"/>
              <a:t>Company.com</a:t>
            </a:r>
            <a:endParaRPr lang="de-DE" dirty="0" smtClean="0"/>
          </a:p>
          <a:p>
            <a:pPr lvl="1"/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algorithms</a:t>
            </a:r>
            <a:r>
              <a:rPr lang="de-DE" dirty="0" smtClean="0"/>
              <a:t> </a:t>
            </a:r>
            <a:r>
              <a:rPr lang="de-DE" dirty="0" err="1" smtClean="0"/>
              <a:t>need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implemented</a:t>
            </a:r>
            <a:r>
              <a:rPr lang="de-DE" dirty="0" smtClean="0"/>
              <a:t> </a:t>
            </a:r>
            <a:r>
              <a:rPr lang="de-DE" dirty="0" err="1" smtClean="0"/>
              <a:t>into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load-balancers</a:t>
            </a:r>
            <a:r>
              <a:rPr lang="de-DE" dirty="0" smtClean="0"/>
              <a:t>, SSL-Hardware </a:t>
            </a:r>
            <a:r>
              <a:rPr lang="de-DE" dirty="0" err="1" smtClean="0"/>
              <a:t>accelerators</a:t>
            </a:r>
            <a:r>
              <a:rPr lang="de-DE" dirty="0" smtClean="0"/>
              <a:t>,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750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Post-Quantum </a:t>
            </a:r>
            <a:r>
              <a:rPr lang="de-DE" dirty="0" err="1" smtClean="0"/>
              <a:t>Cryptography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EF6-8632-4419-AAA0-4F8F9EE0E992}" type="slidenum">
              <a:rPr lang="de-DE" smtClean="0"/>
              <a:pPr/>
              <a:t>16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currently</a:t>
            </a:r>
            <a:r>
              <a:rPr lang="de-DE" dirty="0" smtClean="0"/>
              <a:t> do not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any</a:t>
            </a:r>
            <a:r>
              <a:rPr lang="de-DE" dirty="0" smtClean="0"/>
              <a:t> post-quantum </a:t>
            </a:r>
            <a:r>
              <a:rPr lang="de-DE" dirty="0" err="1" smtClean="0"/>
              <a:t>secure</a:t>
            </a:r>
            <a:r>
              <a:rPr lang="de-DE" dirty="0" smtClean="0"/>
              <a:t> </a:t>
            </a:r>
            <a:r>
              <a:rPr lang="de-DE" dirty="0" err="1" smtClean="0"/>
              <a:t>algorithm</a:t>
            </a:r>
            <a:r>
              <a:rPr lang="de-DE" dirty="0" smtClean="0"/>
              <a:t> alternatives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market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RSA</a:t>
            </a:r>
            <a:r>
              <a:rPr lang="de-DE" dirty="0" smtClean="0"/>
              <a:t>, ECC, DH</a:t>
            </a:r>
          </a:p>
          <a:p>
            <a:pPr lvl="1"/>
            <a:r>
              <a:rPr lang="de-DE" dirty="0" smtClean="0"/>
              <a:t>but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a </a:t>
            </a:r>
            <a:r>
              <a:rPr lang="de-DE" dirty="0" err="1" smtClean="0"/>
              <a:t>few</a:t>
            </a:r>
            <a:r>
              <a:rPr lang="de-DE" dirty="0" smtClean="0"/>
              <a:t> </a:t>
            </a:r>
            <a:r>
              <a:rPr lang="de-DE" dirty="0" err="1" smtClean="0"/>
              <a:t>algorithms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academic</a:t>
            </a:r>
            <a:r>
              <a:rPr lang="de-DE" dirty="0" smtClean="0"/>
              <a:t> </a:t>
            </a:r>
            <a:r>
              <a:rPr lang="de-DE" dirty="0" err="1" smtClean="0"/>
              <a:t>kindergarten</a:t>
            </a:r>
            <a:r>
              <a:rPr lang="de-DE" dirty="0" smtClean="0"/>
              <a:t>, </a:t>
            </a: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not </a:t>
            </a:r>
            <a:r>
              <a:rPr lang="de-DE" dirty="0" err="1" smtClean="0"/>
              <a:t>fully</a:t>
            </a:r>
            <a:r>
              <a:rPr lang="de-DE" dirty="0" smtClean="0"/>
              <a:t> </a:t>
            </a:r>
            <a:r>
              <a:rPr lang="de-DE" dirty="0" err="1" smtClean="0"/>
              <a:t>matured</a:t>
            </a:r>
            <a:r>
              <a:rPr lang="de-DE" dirty="0" smtClean="0"/>
              <a:t> </a:t>
            </a:r>
            <a:r>
              <a:rPr lang="de-DE" dirty="0" err="1" smtClean="0"/>
              <a:t>yet</a:t>
            </a:r>
            <a:endParaRPr lang="de-DE" dirty="0" smtClean="0"/>
          </a:p>
          <a:p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scientists</a:t>
            </a:r>
            <a:r>
              <a:rPr lang="de-DE" dirty="0" smtClean="0"/>
              <a:t> </a:t>
            </a:r>
            <a:r>
              <a:rPr lang="de-DE" dirty="0" err="1" smtClean="0"/>
              <a:t>around</a:t>
            </a:r>
            <a:r>
              <a:rPr lang="de-DE" dirty="0" smtClean="0"/>
              <a:t> D. Bernstein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worked</a:t>
            </a:r>
            <a:r>
              <a:rPr lang="de-DE" dirty="0" smtClean="0"/>
              <a:t> </a:t>
            </a:r>
            <a:r>
              <a:rPr lang="de-DE" dirty="0" err="1" smtClean="0"/>
              <a:t>between</a:t>
            </a:r>
            <a:r>
              <a:rPr lang="de-DE" dirty="0" smtClean="0"/>
              <a:t> </a:t>
            </a:r>
            <a:r>
              <a:rPr lang="de-DE" dirty="0" smtClean="0"/>
              <a:t>2004-2007 </a:t>
            </a:r>
            <a:r>
              <a:rPr lang="de-DE" dirty="0" smtClean="0"/>
              <a:t>on </a:t>
            </a:r>
            <a:r>
              <a:rPr lang="de-DE" dirty="0" err="1" smtClean="0"/>
              <a:t>the</a:t>
            </a:r>
            <a:r>
              <a:rPr lang="de-DE" dirty="0" smtClean="0"/>
              <a:t> project "</a:t>
            </a:r>
            <a:r>
              <a:rPr lang="de-DE" dirty="0" smtClean="0"/>
              <a:t>Post-Quantum </a:t>
            </a:r>
            <a:r>
              <a:rPr lang="de-DE" dirty="0" err="1" smtClean="0"/>
              <a:t>Cryptography</a:t>
            </a:r>
            <a:r>
              <a:rPr lang="de-DE" dirty="0" smtClean="0"/>
              <a:t>", </a:t>
            </a:r>
            <a:r>
              <a:rPr lang="de-DE" dirty="0" smtClean="0"/>
              <a:t>but </a:t>
            </a:r>
            <a:r>
              <a:rPr lang="de-DE" dirty="0" err="1" smtClean="0"/>
              <a:t>there</a:t>
            </a:r>
            <a:r>
              <a:rPr lang="de-DE" dirty="0" smtClean="0"/>
              <a:t> </a:t>
            </a:r>
            <a:r>
              <a:rPr lang="de-DE" dirty="0" err="1" smtClean="0"/>
              <a:t>does</a:t>
            </a:r>
            <a:r>
              <a:rPr lang="de-DE" dirty="0" smtClean="0"/>
              <a:t> not </a:t>
            </a:r>
            <a:r>
              <a:rPr lang="de-DE" dirty="0" err="1" smtClean="0"/>
              <a:t>seem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much</a:t>
            </a:r>
            <a:r>
              <a:rPr lang="de-DE" dirty="0" smtClean="0"/>
              <a:t> activity </a:t>
            </a:r>
            <a:r>
              <a:rPr lang="de-DE" dirty="0" err="1" smtClean="0"/>
              <a:t>there</a:t>
            </a:r>
            <a:r>
              <a:rPr lang="de-DE" dirty="0" smtClean="0"/>
              <a:t> </a:t>
            </a:r>
            <a:r>
              <a:rPr lang="de-DE" dirty="0" err="1" smtClean="0"/>
              <a:t>since</a:t>
            </a:r>
            <a:r>
              <a:rPr lang="de-DE" dirty="0" smtClean="0"/>
              <a:t> </a:t>
            </a:r>
            <a:r>
              <a:rPr lang="de-DE" dirty="0" err="1" smtClean="0"/>
              <a:t>then</a:t>
            </a:r>
            <a:endParaRPr lang="de-DE" dirty="0" smtClean="0"/>
          </a:p>
          <a:p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most</a:t>
            </a:r>
            <a:r>
              <a:rPr lang="de-DE" dirty="0" smtClean="0"/>
              <a:t> </a:t>
            </a:r>
            <a:r>
              <a:rPr lang="de-DE" dirty="0" err="1" smtClean="0"/>
              <a:t>important</a:t>
            </a:r>
            <a:r>
              <a:rPr lang="de-DE" dirty="0" smtClean="0"/>
              <a:t> </a:t>
            </a:r>
            <a:r>
              <a:rPr lang="de-DE" dirty="0" err="1" smtClean="0"/>
              <a:t>vendors</a:t>
            </a:r>
            <a:r>
              <a:rPr lang="de-DE" dirty="0" smtClean="0"/>
              <a:t>, I </a:t>
            </a:r>
            <a:r>
              <a:rPr lang="de-DE" dirty="0" err="1" smtClean="0"/>
              <a:t>did</a:t>
            </a:r>
            <a:r>
              <a:rPr lang="de-DE" dirty="0" smtClean="0"/>
              <a:t> not </a:t>
            </a:r>
            <a:r>
              <a:rPr lang="de-DE" dirty="0" err="1" smtClean="0"/>
              <a:t>see</a:t>
            </a:r>
            <a:r>
              <a:rPr lang="de-DE" dirty="0" smtClean="0"/>
              <a:t> </a:t>
            </a:r>
            <a:r>
              <a:rPr lang="de-DE" dirty="0" err="1" smtClean="0"/>
              <a:t>any</a:t>
            </a:r>
            <a:r>
              <a:rPr lang="de-DE" dirty="0" smtClean="0"/>
              <a:t> </a:t>
            </a:r>
            <a:r>
              <a:rPr lang="de-DE" dirty="0" err="1" smtClean="0"/>
              <a:t>indications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they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seriously</a:t>
            </a:r>
            <a:r>
              <a:rPr lang="de-DE" dirty="0" smtClean="0"/>
              <a:t> </a:t>
            </a:r>
            <a:r>
              <a:rPr lang="de-DE" dirty="0" err="1" smtClean="0"/>
              <a:t>working</a:t>
            </a:r>
            <a:r>
              <a:rPr lang="de-DE" dirty="0" smtClean="0"/>
              <a:t> on a </a:t>
            </a:r>
            <a:r>
              <a:rPr lang="de-DE" dirty="0" err="1" smtClean="0"/>
              <a:t>solution</a:t>
            </a:r>
            <a:r>
              <a:rPr lang="de-DE" dirty="0" smtClean="0"/>
              <a:t> </a:t>
            </a:r>
            <a:r>
              <a:rPr lang="de-DE" dirty="0" err="1" smtClean="0"/>
              <a:t>yet</a:t>
            </a:r>
            <a:r>
              <a:rPr lang="de-DE" dirty="0" smtClean="0"/>
              <a:t>.</a:t>
            </a:r>
            <a:endParaRPr lang="de-DE" dirty="0" smtClean="0"/>
          </a:p>
          <a:p>
            <a:pPr lvl="1"/>
            <a:r>
              <a:rPr lang="de-DE" dirty="0" smtClean="0"/>
              <a:t>Microsoft </a:t>
            </a:r>
            <a:r>
              <a:rPr lang="de-DE" dirty="0" smtClean="0"/>
              <a:t>Research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at</a:t>
            </a:r>
            <a:r>
              <a:rPr lang="de-DE" dirty="0" smtClean="0"/>
              <a:t> least </a:t>
            </a:r>
            <a:r>
              <a:rPr lang="de-DE" dirty="0" err="1" smtClean="0"/>
              <a:t>shown</a:t>
            </a:r>
            <a:r>
              <a:rPr lang="de-DE" dirty="0" smtClean="0"/>
              <a:t> </a:t>
            </a:r>
            <a:r>
              <a:rPr lang="de-DE" dirty="0" err="1" smtClean="0"/>
              <a:t>academic</a:t>
            </a:r>
            <a:r>
              <a:rPr lang="de-DE" dirty="0" smtClean="0"/>
              <a:t> interest</a:t>
            </a:r>
            <a:endParaRPr lang="de-DE" dirty="0" smtClean="0"/>
          </a:p>
          <a:p>
            <a:pPr lvl="1"/>
            <a:r>
              <a:rPr lang="de-DE" dirty="0" smtClean="0"/>
              <a:t>Most </a:t>
            </a:r>
            <a:r>
              <a:rPr lang="de-DE" dirty="0" err="1" smtClean="0"/>
              <a:t>academics</a:t>
            </a:r>
            <a:r>
              <a:rPr lang="de-DE" dirty="0" smtClean="0"/>
              <a:t> </a:t>
            </a:r>
            <a:r>
              <a:rPr lang="de-DE" dirty="0" err="1" smtClean="0"/>
              <a:t>prefer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play</a:t>
            </a:r>
            <a:r>
              <a:rPr lang="de-DE" dirty="0" smtClean="0"/>
              <a:t> </a:t>
            </a:r>
            <a:r>
              <a:rPr lang="de-DE" dirty="0" err="1" smtClean="0"/>
              <a:t>around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ECC, but ECC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similarlily</a:t>
            </a:r>
            <a:r>
              <a:rPr lang="de-DE" dirty="0" smtClean="0"/>
              <a:t> </a:t>
            </a:r>
            <a:r>
              <a:rPr lang="de-DE" dirty="0" err="1" smtClean="0"/>
              <a:t>affected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quantum</a:t>
            </a:r>
            <a:r>
              <a:rPr lang="de-DE" dirty="0" smtClean="0"/>
              <a:t> </a:t>
            </a:r>
            <a:r>
              <a:rPr lang="de-DE" dirty="0" err="1" smtClean="0"/>
              <a:t>computers</a:t>
            </a:r>
            <a:r>
              <a:rPr lang="de-DE" dirty="0" smtClean="0"/>
              <a:t> (and </a:t>
            </a:r>
            <a:r>
              <a:rPr lang="de-DE" dirty="0" err="1" smtClean="0"/>
              <a:t>possibly</a:t>
            </a:r>
            <a:r>
              <a:rPr lang="de-DE" dirty="0" smtClean="0"/>
              <a:t> </a:t>
            </a:r>
            <a:r>
              <a:rPr lang="de-DE" dirty="0" err="1" smtClean="0"/>
              <a:t>hit</a:t>
            </a:r>
            <a:r>
              <a:rPr lang="de-DE" dirty="0" smtClean="0"/>
              <a:t> </a:t>
            </a:r>
            <a:r>
              <a:rPr lang="de-DE" dirty="0" err="1" smtClean="0"/>
              <a:t>even</a:t>
            </a:r>
            <a:r>
              <a:rPr lang="de-DE" dirty="0" smtClean="0"/>
              <a:t> </a:t>
            </a:r>
            <a:r>
              <a:rPr lang="de-DE" dirty="0" err="1" smtClean="0"/>
              <a:t>harder</a:t>
            </a:r>
            <a:r>
              <a:rPr lang="de-DE" dirty="0" smtClean="0"/>
              <a:t>)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7307995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Upgrade</a:t>
            </a:r>
            <a:endParaRPr lang="en-US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17</a:t>
            </a:fld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/>
              <a:t>The </a:t>
            </a:r>
            <a:r>
              <a:rPr lang="de-DE" dirty="0" err="1"/>
              <a:t>vendors</a:t>
            </a:r>
            <a:r>
              <a:rPr lang="de-DE" dirty="0"/>
              <a:t> will </a:t>
            </a:r>
            <a:r>
              <a:rPr lang="de-DE" dirty="0" err="1"/>
              <a:t>need</a:t>
            </a:r>
            <a:r>
              <a:rPr lang="de-DE" dirty="0"/>
              <a:t> </a:t>
            </a:r>
            <a:r>
              <a:rPr lang="de-DE" dirty="0" err="1"/>
              <a:t>some</a:t>
            </a:r>
            <a:r>
              <a:rPr lang="de-DE" dirty="0"/>
              <a:t> time </a:t>
            </a:r>
            <a:r>
              <a:rPr lang="de-DE" dirty="0" err="1"/>
              <a:t>to</a:t>
            </a:r>
            <a:r>
              <a:rPr lang="de-DE" dirty="0"/>
              <a:t> bring </a:t>
            </a:r>
            <a:r>
              <a:rPr lang="de-DE" dirty="0" err="1"/>
              <a:t>their</a:t>
            </a:r>
            <a:r>
              <a:rPr lang="de-DE" dirty="0"/>
              <a:t> software update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field</a:t>
            </a:r>
            <a:endParaRPr lang="de-DE" dirty="0"/>
          </a:p>
          <a:p>
            <a:pPr lvl="1"/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long</a:t>
            </a:r>
            <a:r>
              <a:rPr lang="de-DE" dirty="0"/>
              <a:t> will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take</a:t>
            </a:r>
            <a:r>
              <a:rPr lang="de-DE" dirty="0"/>
              <a:t> Microsoft </a:t>
            </a:r>
            <a:r>
              <a:rPr lang="de-DE" dirty="0" err="1"/>
              <a:t>to</a:t>
            </a:r>
            <a:r>
              <a:rPr lang="de-DE" dirty="0"/>
              <a:t> update </a:t>
            </a:r>
            <a:r>
              <a:rPr lang="de-DE" dirty="0" err="1"/>
              <a:t>the</a:t>
            </a:r>
            <a:r>
              <a:rPr lang="de-DE" dirty="0"/>
              <a:t> Windows XP </a:t>
            </a:r>
            <a:r>
              <a:rPr lang="de-DE" dirty="0" err="1"/>
              <a:t>installations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caused</a:t>
            </a:r>
            <a:r>
              <a:rPr lang="de-DE" dirty="0"/>
              <a:t>?</a:t>
            </a:r>
          </a:p>
          <a:p>
            <a:r>
              <a:rPr lang="de-DE" dirty="0"/>
              <a:t>Time-</a:t>
            </a:r>
            <a:r>
              <a:rPr lang="de-DE" dirty="0" err="1"/>
              <a:t>to</a:t>
            </a:r>
            <a:r>
              <a:rPr lang="de-DE" dirty="0"/>
              <a:t>-Market: </a:t>
            </a:r>
            <a:r>
              <a:rPr lang="de-DE" dirty="0" err="1"/>
              <a:t>approximately</a:t>
            </a:r>
            <a:r>
              <a:rPr lang="de-DE" dirty="0"/>
              <a:t> </a:t>
            </a:r>
            <a:r>
              <a:rPr lang="de-DE" b="1" dirty="0"/>
              <a:t>5-20 </a:t>
            </a:r>
            <a:r>
              <a:rPr lang="de-DE" b="1" dirty="0" err="1" smtClean="0"/>
              <a:t>Years</a:t>
            </a:r>
            <a:endParaRPr lang="de-DE" b="1" dirty="0" smtClean="0"/>
          </a:p>
          <a:p>
            <a:r>
              <a:rPr lang="de-DE" b="1" dirty="0" smtClean="0"/>
              <a:t>But </a:t>
            </a:r>
            <a:r>
              <a:rPr lang="de-DE" b="1" dirty="0" err="1" smtClean="0"/>
              <a:t>we</a:t>
            </a:r>
            <a:r>
              <a:rPr lang="de-DE" b="1" dirty="0" smtClean="0"/>
              <a:t> </a:t>
            </a:r>
            <a:r>
              <a:rPr lang="de-DE" b="1" dirty="0" err="1" smtClean="0"/>
              <a:t>expected</a:t>
            </a:r>
            <a:r>
              <a:rPr lang="de-DE" b="1" dirty="0" smtClean="0"/>
              <a:t> </a:t>
            </a:r>
            <a:r>
              <a:rPr lang="de-DE" b="1" dirty="0" err="1" smtClean="0"/>
              <a:t>it</a:t>
            </a:r>
            <a:r>
              <a:rPr lang="de-DE" b="1" dirty="0" smtClean="0"/>
              <a:t> </a:t>
            </a:r>
            <a:r>
              <a:rPr lang="de-DE" b="1" dirty="0" err="1" smtClean="0"/>
              <a:t>to</a:t>
            </a:r>
            <a:r>
              <a:rPr lang="de-DE" b="1" dirty="0" smtClean="0"/>
              <a:t> </a:t>
            </a:r>
            <a:r>
              <a:rPr lang="de-DE" b="1" dirty="0" err="1" smtClean="0"/>
              <a:t>be</a:t>
            </a:r>
            <a:r>
              <a:rPr lang="de-DE" b="1" dirty="0" smtClean="0"/>
              <a:t> </a:t>
            </a:r>
            <a:r>
              <a:rPr lang="de-DE" b="1" dirty="0" err="1" smtClean="0"/>
              <a:t>broken</a:t>
            </a:r>
            <a:r>
              <a:rPr lang="de-DE" b="1" dirty="0" smtClean="0"/>
              <a:t> </a:t>
            </a:r>
            <a:r>
              <a:rPr lang="de-DE" b="1" dirty="0" err="1" smtClean="0"/>
              <a:t>within</a:t>
            </a:r>
            <a:r>
              <a:rPr lang="de-DE" b="1" dirty="0" smtClean="0"/>
              <a:t>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next</a:t>
            </a:r>
            <a:r>
              <a:rPr lang="de-DE" b="1" dirty="0" smtClean="0"/>
              <a:t> </a:t>
            </a:r>
            <a:r>
              <a:rPr lang="de-DE" b="1" dirty="0" err="1" smtClean="0"/>
              <a:t>few</a:t>
            </a:r>
            <a:r>
              <a:rPr lang="de-DE" b="1" dirty="0" smtClean="0"/>
              <a:t> </a:t>
            </a:r>
            <a:r>
              <a:rPr lang="de-DE" b="1" dirty="0" err="1" smtClean="0"/>
              <a:t>years</a:t>
            </a:r>
            <a:r>
              <a:rPr lang="de-DE" b="1" dirty="0" smtClean="0"/>
              <a:t>, </a:t>
            </a:r>
            <a:r>
              <a:rPr lang="de-DE" b="1" dirty="0" err="1" smtClean="0"/>
              <a:t>right</a:t>
            </a:r>
            <a:r>
              <a:rPr lang="de-DE" b="1" dirty="0" smtClean="0"/>
              <a:t>?</a:t>
            </a:r>
            <a:endParaRPr lang="de-DE" b="1" dirty="0"/>
          </a:p>
          <a:p>
            <a:r>
              <a:rPr lang="de-DE" dirty="0" err="1" smtClean="0"/>
              <a:t>therefore</a:t>
            </a:r>
            <a:r>
              <a:rPr lang="de-DE" dirty="0" smtClean="0"/>
              <a:t>: </a:t>
            </a:r>
          </a:p>
          <a:p>
            <a:pPr lvl="4"/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should</a:t>
            </a:r>
            <a:r>
              <a:rPr lang="de-DE" dirty="0" smtClean="0"/>
              <a:t> </a:t>
            </a:r>
            <a:r>
              <a:rPr lang="de-DE" dirty="0" err="1" smtClean="0"/>
              <a:t>start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rollout</a:t>
            </a:r>
            <a:r>
              <a:rPr lang="de-DE" dirty="0" smtClean="0"/>
              <a:t> </a:t>
            </a:r>
            <a:r>
              <a:rPr lang="de-DE" dirty="0" err="1" smtClean="0"/>
              <a:t>now</a:t>
            </a:r>
            <a:r>
              <a:rPr lang="de-DE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6509475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One</a:t>
            </a:r>
            <a:r>
              <a:rPr lang="de-DE" dirty="0" smtClean="0"/>
              <a:t> 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possible</a:t>
            </a:r>
            <a:r>
              <a:rPr lang="de-DE" dirty="0" smtClean="0"/>
              <a:t> </a:t>
            </a:r>
            <a:r>
              <a:rPr lang="de-DE" dirty="0" err="1" smtClean="0"/>
              <a:t>solutions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EF6-8632-4419-AAA0-4F8F9EE0E992}" type="slidenum">
              <a:rPr lang="de-DE" smtClean="0"/>
              <a:pPr/>
              <a:t>18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 err="1" smtClean="0"/>
              <a:t>There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several</a:t>
            </a:r>
            <a:r>
              <a:rPr lang="de-DE" dirty="0" smtClean="0"/>
              <a:t> </a:t>
            </a:r>
            <a:r>
              <a:rPr lang="de-DE" dirty="0" err="1" smtClean="0"/>
              <a:t>algorithms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might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usable</a:t>
            </a:r>
            <a:endParaRPr lang="de-DE" dirty="0" smtClean="0"/>
          </a:p>
          <a:p>
            <a:r>
              <a:rPr lang="de-DE" dirty="0" err="1" smtClean="0"/>
              <a:t>most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them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unpractical</a:t>
            </a:r>
            <a:r>
              <a:rPr lang="de-DE" dirty="0" smtClean="0"/>
              <a:t>, e.g.: </a:t>
            </a:r>
            <a:r>
              <a:rPr lang="de-DE" dirty="0" err="1" smtClean="0"/>
              <a:t>McElisie</a:t>
            </a:r>
            <a:r>
              <a:rPr lang="de-DE" dirty="0" smtClean="0"/>
              <a:t> </a:t>
            </a:r>
            <a:r>
              <a:rPr lang="de-DE" dirty="0" err="1" smtClean="0"/>
              <a:t>keylength</a:t>
            </a:r>
            <a:r>
              <a:rPr lang="de-DE" dirty="0" smtClean="0"/>
              <a:t> </a:t>
            </a:r>
            <a:r>
              <a:rPr lang="de-DE" dirty="0" smtClean="0"/>
              <a:t>~ 1 MB</a:t>
            </a:r>
          </a:p>
          <a:p>
            <a:r>
              <a:rPr lang="de-DE" dirty="0" err="1" smtClean="0"/>
              <a:t>Currently</a:t>
            </a:r>
            <a:r>
              <a:rPr lang="de-DE" dirty="0" smtClean="0"/>
              <a:t> </a:t>
            </a:r>
            <a:r>
              <a:rPr lang="de-DE" dirty="0" err="1" smtClean="0"/>
              <a:t>potentially</a:t>
            </a:r>
            <a:r>
              <a:rPr lang="de-DE" dirty="0" smtClean="0"/>
              <a:t> </a:t>
            </a:r>
            <a:r>
              <a:rPr lang="de-DE" dirty="0" err="1" smtClean="0"/>
              <a:t>realistically</a:t>
            </a:r>
            <a:r>
              <a:rPr lang="de-DE" dirty="0" smtClean="0"/>
              <a:t> </a:t>
            </a:r>
            <a:r>
              <a:rPr lang="de-DE" dirty="0" err="1" smtClean="0"/>
              <a:t>usable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b="1" dirty="0" err="1" smtClean="0"/>
              <a:t>NTRUencrypt+PASSsign</a:t>
            </a:r>
            <a:endParaRPr lang="de-DE" b="1" dirty="0" smtClean="0"/>
          </a:p>
          <a:p>
            <a:pPr lvl="1"/>
            <a:r>
              <a:rPr lang="de-DE" dirty="0" err="1" smtClean="0"/>
              <a:t>both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based on </a:t>
            </a:r>
            <a:r>
              <a:rPr lang="de-DE" dirty="0" err="1" smtClean="0"/>
              <a:t>mathematical</a:t>
            </a:r>
            <a:r>
              <a:rPr lang="de-DE" dirty="0" smtClean="0"/>
              <a:t> </a:t>
            </a:r>
            <a:r>
              <a:rPr lang="de-DE" dirty="0" err="1" smtClean="0"/>
              <a:t>lattices</a:t>
            </a:r>
            <a:endParaRPr lang="de-DE" dirty="0" smtClean="0"/>
          </a:p>
          <a:p>
            <a:pPr lvl="1"/>
            <a:r>
              <a:rPr lang="de-DE" dirty="0" err="1" smtClean="0"/>
              <a:t>both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being</a:t>
            </a:r>
            <a:r>
              <a:rPr lang="de-DE" dirty="0" smtClean="0"/>
              <a:t> </a:t>
            </a:r>
            <a:r>
              <a:rPr lang="de-DE" dirty="0" err="1" smtClean="0"/>
              <a:t>developed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SecurityInnovation</a:t>
            </a:r>
            <a:r>
              <a:rPr lang="de-DE" dirty="0" smtClean="0"/>
              <a:t> in Boston, US</a:t>
            </a:r>
            <a:endParaRPr lang="de-DE" dirty="0" smtClean="0"/>
          </a:p>
          <a:p>
            <a:r>
              <a:rPr lang="de-DE" dirty="0" smtClean="0"/>
              <a:t>A replacement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smtClean="0"/>
              <a:t>Diffie-Hellmann </a:t>
            </a:r>
            <a:r>
              <a:rPr lang="de-DE" dirty="0" err="1" smtClean="0"/>
              <a:t>might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"</a:t>
            </a:r>
            <a:r>
              <a:rPr lang="de-DE" dirty="0" err="1" smtClean="0"/>
              <a:t>supersingular</a:t>
            </a:r>
            <a:r>
              <a:rPr lang="de-DE" dirty="0" smtClean="0"/>
              <a:t> </a:t>
            </a:r>
            <a:r>
              <a:rPr lang="de-DE" dirty="0" err="1"/>
              <a:t>elliptic</a:t>
            </a:r>
            <a:r>
              <a:rPr lang="de-DE" dirty="0"/>
              <a:t> </a:t>
            </a:r>
            <a:r>
              <a:rPr lang="de-DE" dirty="0" err="1"/>
              <a:t>curve</a:t>
            </a:r>
            <a:r>
              <a:rPr lang="de-DE" dirty="0"/>
              <a:t> </a:t>
            </a:r>
            <a:r>
              <a:rPr lang="de-DE" dirty="0" err="1" smtClean="0"/>
              <a:t>isogenies</a:t>
            </a:r>
            <a:r>
              <a:rPr lang="de-DE" dirty="0" smtClean="0"/>
              <a:t>"</a:t>
            </a:r>
            <a:endParaRPr lang="de-DE" dirty="0" smtClean="0"/>
          </a:p>
          <a:p>
            <a:r>
              <a:rPr lang="de-DE" dirty="0" err="1" smtClean="0"/>
              <a:t>NTRUencrypt</a:t>
            </a:r>
            <a:endParaRPr lang="de-DE" dirty="0" smtClean="0"/>
          </a:p>
          <a:p>
            <a:pPr lvl="1"/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already</a:t>
            </a:r>
            <a:r>
              <a:rPr lang="de-DE" dirty="0" smtClean="0"/>
              <a:t> </a:t>
            </a:r>
            <a:r>
              <a:rPr lang="de-DE" dirty="0" err="1" smtClean="0"/>
              <a:t>survived</a:t>
            </a:r>
            <a:r>
              <a:rPr lang="de-DE" dirty="0" smtClean="0"/>
              <a:t> a </a:t>
            </a:r>
            <a:r>
              <a:rPr lang="de-DE" dirty="0" err="1" smtClean="0"/>
              <a:t>decade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Cryptoanalysis</a:t>
            </a:r>
            <a:r>
              <a:rPr lang="de-DE" dirty="0" smtClean="0"/>
              <a:t> (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attacks</a:t>
            </a:r>
            <a:r>
              <a:rPr lang="de-DE" dirty="0" smtClean="0"/>
              <a:t> and </a:t>
            </a:r>
            <a:r>
              <a:rPr lang="de-DE" dirty="0" err="1" smtClean="0"/>
              <a:t>further</a:t>
            </a:r>
            <a:r>
              <a:rPr lang="de-DE" dirty="0" smtClean="0"/>
              <a:t> </a:t>
            </a:r>
            <a:r>
              <a:rPr lang="de-DE" dirty="0" err="1" smtClean="0"/>
              <a:t>improvements</a:t>
            </a:r>
            <a:r>
              <a:rPr lang="de-DE" dirty="0" smtClean="0"/>
              <a:t>)</a:t>
            </a:r>
            <a:endParaRPr lang="de-DE" dirty="0" smtClean="0"/>
          </a:p>
          <a:p>
            <a:r>
              <a:rPr lang="de-DE" dirty="0" err="1" smtClean="0"/>
              <a:t>PASSsign</a:t>
            </a:r>
            <a:endParaRPr lang="de-DE" dirty="0" smtClean="0"/>
          </a:p>
          <a:p>
            <a:pPr lvl="1"/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first</a:t>
            </a:r>
            <a:r>
              <a:rPr lang="de-DE" dirty="0" smtClean="0"/>
              <a:t> </a:t>
            </a:r>
            <a:r>
              <a:rPr lang="de-DE" dirty="0" err="1" smtClean="0"/>
              <a:t>there</a:t>
            </a:r>
            <a:r>
              <a:rPr lang="de-DE" dirty="0" smtClean="0"/>
              <a:t> was NTRU-Signature-</a:t>
            </a:r>
            <a:r>
              <a:rPr lang="de-DE" dirty="0" err="1" smtClean="0"/>
              <a:t>Scheme</a:t>
            </a:r>
            <a:r>
              <a:rPr lang="de-DE" dirty="0" smtClean="0"/>
              <a:t>(NSS</a:t>
            </a:r>
            <a:r>
              <a:rPr lang="de-DE" dirty="0" smtClean="0"/>
              <a:t>), </a:t>
            </a:r>
            <a:r>
              <a:rPr lang="de-DE" dirty="0" err="1" smtClean="0"/>
              <a:t>then</a:t>
            </a:r>
            <a:r>
              <a:rPr lang="de-DE" dirty="0" smtClean="0"/>
              <a:t> </a:t>
            </a:r>
            <a:r>
              <a:rPr lang="de-DE" dirty="0" err="1" smtClean="0"/>
              <a:t>NTRUsign</a:t>
            </a:r>
            <a:r>
              <a:rPr lang="de-DE" dirty="0" smtClean="0"/>
              <a:t>, </a:t>
            </a:r>
            <a:r>
              <a:rPr lang="de-DE" dirty="0" err="1" smtClean="0"/>
              <a:t>both</a:t>
            </a:r>
            <a:r>
              <a:rPr lang="de-DE" dirty="0" smtClean="0"/>
              <a:t> </a:t>
            </a:r>
            <a:r>
              <a:rPr lang="de-DE" dirty="0" err="1" smtClean="0"/>
              <a:t>were</a:t>
            </a:r>
            <a:r>
              <a:rPr lang="de-DE" dirty="0" smtClean="0"/>
              <a:t> </a:t>
            </a:r>
            <a:r>
              <a:rPr lang="de-DE" dirty="0" err="1" smtClean="0"/>
              <a:t>broken</a:t>
            </a:r>
            <a:r>
              <a:rPr lang="de-DE" dirty="0" smtClean="0"/>
              <a:t>, </a:t>
            </a:r>
            <a:r>
              <a:rPr lang="de-DE" dirty="0" err="1" smtClean="0"/>
              <a:t>therefore</a:t>
            </a:r>
            <a:r>
              <a:rPr lang="de-DE" dirty="0" smtClean="0"/>
              <a:t> </a:t>
            </a:r>
            <a:r>
              <a:rPr lang="de-DE" dirty="0" err="1" smtClean="0"/>
              <a:t>PASSsign</a:t>
            </a:r>
            <a:r>
              <a:rPr lang="de-DE" dirty="0" smtClean="0"/>
              <a:t> </a:t>
            </a:r>
            <a:r>
              <a:rPr lang="de-DE" dirty="0" smtClean="0"/>
              <a:t>was </a:t>
            </a:r>
            <a:r>
              <a:rPr lang="de-DE" dirty="0" err="1" smtClean="0"/>
              <a:t>chosen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successor.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20479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POTENTIal</a:t>
            </a:r>
            <a:r>
              <a:rPr lang="de-DE" dirty="0" smtClean="0"/>
              <a:t> </a:t>
            </a:r>
            <a:r>
              <a:rPr lang="de-DE" dirty="0" err="1" smtClean="0"/>
              <a:t>problems</a:t>
            </a:r>
            <a:endParaRPr lang="en-US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19</a:t>
            </a:fld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 smtClean="0"/>
              <a:t>Licensing</a:t>
            </a:r>
          </a:p>
          <a:p>
            <a:pPr lvl="1"/>
            <a:r>
              <a:rPr lang="de-DE" dirty="0" smtClean="0"/>
              <a:t>NTRU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patented</a:t>
            </a:r>
            <a:r>
              <a:rPr lang="de-DE" dirty="0" smtClean="0"/>
              <a:t>, but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patents</a:t>
            </a:r>
            <a:r>
              <a:rPr lang="de-DE" dirty="0" smtClean="0"/>
              <a:t> will </a:t>
            </a:r>
            <a:r>
              <a:rPr lang="de-DE" dirty="0" err="1" smtClean="0"/>
              <a:t>expire</a:t>
            </a:r>
            <a:r>
              <a:rPr lang="de-DE" dirty="0" smtClean="0"/>
              <a:t> </a:t>
            </a:r>
            <a:r>
              <a:rPr lang="de-DE" dirty="0" err="1" smtClean="0"/>
              <a:t>within</a:t>
            </a:r>
            <a:r>
              <a:rPr lang="de-DE" dirty="0" smtClean="0"/>
              <a:t> 10 </a:t>
            </a:r>
            <a:r>
              <a:rPr lang="de-DE" dirty="0" err="1" smtClean="0"/>
              <a:t>years</a:t>
            </a:r>
            <a:endParaRPr lang="de-DE" dirty="0" smtClean="0"/>
          </a:p>
          <a:p>
            <a:pPr lvl="1"/>
            <a:r>
              <a:rPr lang="de-DE" dirty="0" smtClean="0"/>
              <a:t>NTRU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licensed</a:t>
            </a:r>
            <a:r>
              <a:rPr lang="de-DE" dirty="0" smtClean="0"/>
              <a:t> unter </a:t>
            </a:r>
            <a:r>
              <a:rPr lang="de-DE" dirty="0" err="1" smtClean="0"/>
              <a:t>the</a:t>
            </a:r>
            <a:r>
              <a:rPr lang="de-DE" dirty="0" smtClean="0"/>
              <a:t> GPLv2</a:t>
            </a:r>
            <a:endParaRPr lang="de-DE" dirty="0" smtClean="0"/>
          </a:p>
          <a:p>
            <a:pPr lvl="1"/>
            <a:r>
              <a:rPr lang="de-DE" dirty="0" smtClean="0"/>
              <a:t>Commercial </a:t>
            </a:r>
            <a:r>
              <a:rPr lang="de-DE" dirty="0" err="1" smtClean="0"/>
              <a:t>licenses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available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0.5-2</a:t>
            </a:r>
            <a:r>
              <a:rPr lang="de-DE" dirty="0" smtClean="0"/>
              <a:t>$ </a:t>
            </a:r>
            <a:r>
              <a:rPr lang="de-DE" dirty="0" smtClean="0"/>
              <a:t>per</a:t>
            </a:r>
            <a:r>
              <a:rPr lang="de-DE" dirty="0" smtClean="0"/>
              <a:t> </a:t>
            </a:r>
            <a:r>
              <a:rPr lang="de-DE" dirty="0" smtClean="0"/>
              <a:t>Device </a:t>
            </a:r>
            <a:endParaRPr lang="de-DE" dirty="0"/>
          </a:p>
          <a:p>
            <a:r>
              <a:rPr lang="de-DE" dirty="0" err="1" smtClean="0"/>
              <a:t>There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attacks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Ngujen</a:t>
            </a:r>
            <a:r>
              <a:rPr lang="de-DE" dirty="0" smtClean="0"/>
              <a:t> and </a:t>
            </a:r>
            <a:r>
              <a:rPr lang="de-DE" dirty="0" err="1" smtClean="0"/>
              <a:t>others</a:t>
            </a:r>
            <a:endParaRPr lang="de-DE" dirty="0"/>
          </a:p>
          <a:p>
            <a:r>
              <a:rPr lang="de-DE" dirty="0">
                <a:hlinkClick r:id="rId2"/>
              </a:rPr>
              <a:t>http://arxiv.org/abs/1301.6176</a:t>
            </a:r>
            <a:endParaRPr lang="de-D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998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a </a:t>
            </a:r>
            <a:r>
              <a:rPr lang="de-DE" dirty="0" err="1" smtClean="0"/>
              <a:t>quantum</a:t>
            </a:r>
            <a:r>
              <a:rPr lang="de-DE" dirty="0" smtClean="0"/>
              <a:t> </a:t>
            </a:r>
            <a:r>
              <a:rPr lang="de-DE" dirty="0" err="1" smtClean="0"/>
              <a:t>computer</a:t>
            </a:r>
            <a:r>
              <a:rPr lang="de-DE" dirty="0" smtClean="0"/>
              <a:t>?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EF6-8632-4419-AAA0-4F8F9EE0E992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 smtClean="0"/>
              <a:t>A </a:t>
            </a:r>
            <a:r>
              <a:rPr lang="de-DE" dirty="0" err="1" smtClean="0"/>
              <a:t>quantum</a:t>
            </a:r>
            <a:r>
              <a:rPr lang="de-DE" dirty="0" smtClean="0"/>
              <a:t> </a:t>
            </a:r>
            <a:r>
              <a:rPr lang="de-DE" dirty="0" err="1" smtClean="0"/>
              <a:t>computer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calculate an </a:t>
            </a:r>
            <a:r>
              <a:rPr lang="de-DE" dirty="0" err="1" smtClean="0"/>
              <a:t>algorithm</a:t>
            </a:r>
            <a:r>
              <a:rPr lang="de-DE" dirty="0" smtClean="0"/>
              <a:t> on </a:t>
            </a:r>
            <a:r>
              <a:rPr lang="de-DE" dirty="0" err="1" smtClean="0"/>
              <a:t>many</a:t>
            </a:r>
            <a:r>
              <a:rPr lang="de-DE" dirty="0" smtClean="0"/>
              <a:t> input values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same time, but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give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result.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A </a:t>
            </a:r>
            <a:r>
              <a:rPr lang="de-DE" dirty="0" err="1" smtClean="0"/>
              <a:t>quantum</a:t>
            </a:r>
            <a:r>
              <a:rPr lang="de-DE" dirty="0" smtClean="0"/>
              <a:t> </a:t>
            </a:r>
            <a:r>
              <a:rPr lang="de-DE" dirty="0" err="1" smtClean="0"/>
              <a:t>computer</a:t>
            </a:r>
            <a:r>
              <a:rPr lang="de-DE" dirty="0" smtClean="0"/>
              <a:t> </a:t>
            </a:r>
            <a:r>
              <a:rPr lang="de-DE" dirty="0" err="1" smtClean="0"/>
              <a:t>uses</a:t>
            </a:r>
            <a:r>
              <a:rPr lang="de-DE" dirty="0" smtClean="0"/>
              <a:t> </a:t>
            </a:r>
            <a:r>
              <a:rPr lang="de-DE" dirty="0" err="1" smtClean="0"/>
              <a:t>quantum</a:t>
            </a:r>
            <a:r>
              <a:rPr lang="de-DE" dirty="0" smtClean="0"/>
              <a:t> </a:t>
            </a:r>
            <a:r>
              <a:rPr lang="de-DE" dirty="0" err="1" smtClean="0"/>
              <a:t>mechanical</a:t>
            </a:r>
            <a:r>
              <a:rPr lang="de-DE" dirty="0" smtClean="0"/>
              <a:t> </a:t>
            </a:r>
            <a:r>
              <a:rPr lang="de-DE" dirty="0" err="1" smtClean="0"/>
              <a:t>physical</a:t>
            </a:r>
            <a:r>
              <a:rPr lang="de-DE" dirty="0" smtClean="0"/>
              <a:t> </a:t>
            </a:r>
            <a:r>
              <a:rPr lang="de-DE" dirty="0" err="1" smtClean="0"/>
              <a:t>effects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calculate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many</a:t>
            </a:r>
            <a:r>
              <a:rPr lang="de-DE" dirty="0" smtClean="0"/>
              <a:t> values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same time.</a:t>
            </a:r>
          </a:p>
          <a:p>
            <a:endParaRPr lang="de-DE" dirty="0" smtClean="0"/>
          </a:p>
          <a:p>
            <a:r>
              <a:rPr lang="de-DE" dirty="0" err="1" smtClean="0"/>
              <a:t>quantum</a:t>
            </a:r>
            <a:r>
              <a:rPr lang="de-DE" dirty="0" smtClean="0"/>
              <a:t> </a:t>
            </a:r>
            <a:r>
              <a:rPr lang="de-DE" dirty="0" err="1" smtClean="0"/>
              <a:t>computers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execute a </a:t>
            </a:r>
            <a:r>
              <a:rPr lang="de-DE" dirty="0" err="1" smtClean="0"/>
              <a:t>few</a:t>
            </a:r>
            <a:r>
              <a:rPr lang="de-DE" dirty="0" smtClean="0"/>
              <a:t> </a:t>
            </a:r>
            <a:r>
              <a:rPr lang="de-DE" dirty="0" err="1" smtClean="0"/>
              <a:t>algorithms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would</a:t>
            </a:r>
            <a:r>
              <a:rPr lang="de-DE" dirty="0" smtClean="0"/>
              <a:t> not </a:t>
            </a:r>
            <a:r>
              <a:rPr lang="de-DE" dirty="0" err="1" smtClean="0"/>
              <a:t>scale</a:t>
            </a:r>
            <a:r>
              <a:rPr lang="de-DE" dirty="0" smtClean="0"/>
              <a:t> on normal </a:t>
            </a:r>
            <a:r>
              <a:rPr lang="de-DE" dirty="0" err="1" smtClean="0"/>
              <a:t>computers</a:t>
            </a:r>
            <a:r>
              <a:rPr lang="de-D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7543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Solution proposal: </a:t>
            </a:r>
            <a:br>
              <a:rPr lang="de-DE" dirty="0" smtClean="0"/>
            </a:br>
            <a:r>
              <a:rPr lang="de-DE" dirty="0" err="1" smtClean="0"/>
              <a:t>De</a:t>
            </a:r>
            <a:r>
              <a:rPr lang="de-DE" dirty="0" err="1" smtClean="0"/>
              <a:t>coupling</a:t>
            </a:r>
            <a:r>
              <a:rPr lang="de-DE" dirty="0" smtClean="0"/>
              <a:t> </a:t>
            </a:r>
            <a:r>
              <a:rPr lang="de-DE" dirty="0" err="1" smtClean="0"/>
              <a:t>dependencies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EF6-8632-4419-AAA0-4F8F9EE0E992}" type="slidenum">
              <a:rPr lang="de-DE" smtClean="0"/>
              <a:pPr/>
              <a:t>20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need</a:t>
            </a:r>
            <a:r>
              <a:rPr lang="de-DE" dirty="0" smtClean="0"/>
              <a:t> a </a:t>
            </a:r>
            <a:r>
              <a:rPr lang="de-DE" dirty="0" err="1" smtClean="0"/>
              <a:t>way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able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silently</a:t>
            </a:r>
            <a:r>
              <a:rPr lang="de-DE" dirty="0" smtClean="0"/>
              <a:t> </a:t>
            </a:r>
            <a:r>
              <a:rPr lang="de-DE" dirty="0" err="1" smtClean="0"/>
              <a:t>start</a:t>
            </a:r>
            <a:r>
              <a:rPr lang="de-DE" dirty="0" smtClean="0"/>
              <a:t> </a:t>
            </a:r>
            <a:r>
              <a:rPr lang="de-DE" dirty="0" err="1" smtClean="0"/>
              <a:t>upgrading</a:t>
            </a:r>
            <a:r>
              <a:rPr lang="de-DE" dirty="0" smtClean="0"/>
              <a:t> </a:t>
            </a:r>
            <a:r>
              <a:rPr lang="de-DE" dirty="0" err="1" smtClean="0"/>
              <a:t>clients</a:t>
            </a:r>
            <a:r>
              <a:rPr lang="de-DE" dirty="0" smtClean="0"/>
              <a:t>, </a:t>
            </a:r>
            <a:r>
              <a:rPr lang="de-DE" dirty="0" err="1" smtClean="0"/>
              <a:t>servers</a:t>
            </a:r>
            <a:r>
              <a:rPr lang="de-DE" dirty="0" smtClean="0"/>
              <a:t>, certificate </a:t>
            </a:r>
            <a:r>
              <a:rPr lang="de-DE" dirty="0" err="1" smtClean="0"/>
              <a:t>authorities</a:t>
            </a:r>
            <a:r>
              <a:rPr lang="de-DE" dirty="0"/>
              <a:t> </a:t>
            </a:r>
            <a:r>
              <a:rPr lang="de-DE" dirty="0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certificates</a:t>
            </a:r>
            <a:r>
              <a:rPr lang="de-DE" dirty="0" smtClean="0"/>
              <a:t> </a:t>
            </a:r>
            <a:r>
              <a:rPr lang="de-DE" dirty="0" err="1" smtClean="0"/>
              <a:t>independently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each</a:t>
            </a:r>
            <a:r>
              <a:rPr lang="de-DE" dirty="0" smtClean="0"/>
              <a:t> </a:t>
            </a:r>
            <a:r>
              <a:rPr lang="de-DE" dirty="0" err="1" smtClean="0"/>
              <a:t>other</a:t>
            </a:r>
            <a:r>
              <a:rPr lang="de-DE" dirty="0" smtClean="0"/>
              <a:t>, so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increase </a:t>
            </a:r>
            <a:r>
              <a:rPr lang="de-DE" dirty="0" err="1" smtClean="0"/>
              <a:t>the</a:t>
            </a:r>
            <a:r>
              <a:rPr lang="de-DE" dirty="0" smtClean="0"/>
              <a:t> effective </a:t>
            </a:r>
            <a:r>
              <a:rPr lang="de-DE" dirty="0" err="1" smtClean="0"/>
              <a:t>security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soon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possible</a:t>
            </a:r>
            <a:endParaRPr lang="de-DE" dirty="0" smtClean="0"/>
          </a:p>
          <a:p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can´t</a:t>
            </a:r>
            <a:r>
              <a:rPr lang="de-DE" dirty="0" smtClean="0"/>
              <a:t> </a:t>
            </a:r>
            <a:r>
              <a:rPr lang="de-DE" dirty="0" err="1" smtClean="0"/>
              <a:t>wait</a:t>
            </a:r>
            <a:r>
              <a:rPr lang="de-DE" dirty="0" smtClean="0"/>
              <a:t> 20 </a:t>
            </a:r>
            <a:r>
              <a:rPr lang="de-DE" dirty="0" err="1" smtClean="0"/>
              <a:t>years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every</a:t>
            </a:r>
            <a:r>
              <a:rPr lang="de-DE" dirty="0" smtClean="0"/>
              <a:t> </a:t>
            </a:r>
            <a:r>
              <a:rPr lang="de-DE" dirty="0" err="1" smtClean="0"/>
              <a:t>system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support </a:t>
            </a:r>
            <a:r>
              <a:rPr lang="de-DE" dirty="0" err="1" smtClean="0"/>
              <a:t>new</a:t>
            </a:r>
            <a:r>
              <a:rPr lang="de-DE" dirty="0" smtClean="0"/>
              <a:t> technology </a:t>
            </a:r>
            <a:r>
              <a:rPr lang="de-DE" dirty="0" err="1" smtClean="0"/>
              <a:t>before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start</a:t>
            </a:r>
            <a:r>
              <a:rPr lang="de-DE" dirty="0" smtClean="0"/>
              <a:t> </a:t>
            </a:r>
            <a:r>
              <a:rPr lang="de-DE" dirty="0" err="1" smtClean="0"/>
              <a:t>rolling</a:t>
            </a:r>
            <a:r>
              <a:rPr lang="de-DE" dirty="0" smtClean="0"/>
              <a:t> out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certificates</a:t>
            </a:r>
            <a:r>
              <a:rPr lang="de-DE" dirty="0" smtClean="0"/>
              <a:t>, and </a:t>
            </a:r>
            <a:r>
              <a:rPr lang="de-DE" dirty="0" err="1" smtClean="0"/>
              <a:t>existing</a:t>
            </a:r>
            <a:r>
              <a:rPr lang="de-DE" dirty="0" smtClean="0"/>
              <a:t> </a:t>
            </a:r>
            <a:r>
              <a:rPr lang="de-DE" dirty="0" err="1" smtClean="0"/>
              <a:t>systems</a:t>
            </a:r>
            <a:r>
              <a:rPr lang="de-DE" dirty="0" smtClean="0"/>
              <a:t> and </a:t>
            </a:r>
            <a:r>
              <a:rPr lang="de-DE" dirty="0" err="1" smtClean="0"/>
              <a:t>solutions</a:t>
            </a:r>
            <a:r>
              <a:rPr lang="de-DE" dirty="0" smtClean="0"/>
              <a:t> </a:t>
            </a:r>
            <a:r>
              <a:rPr lang="de-DE" dirty="0" err="1" smtClean="0"/>
              <a:t>should</a:t>
            </a:r>
            <a:r>
              <a:rPr lang="de-DE" dirty="0" smtClean="0"/>
              <a:t> </a:t>
            </a:r>
            <a:r>
              <a:rPr lang="de-DE" dirty="0" err="1" smtClean="0"/>
              <a:t>continue</a:t>
            </a:r>
            <a:r>
              <a:rPr lang="de-DE" dirty="0" smtClean="0"/>
              <a:t> </a:t>
            </a:r>
            <a:r>
              <a:rPr lang="de-DE" dirty="0" err="1" smtClean="0"/>
              <a:t>unaffected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migration</a:t>
            </a:r>
            <a:r>
              <a:rPr lang="de-DE" dirty="0" smtClean="0"/>
              <a:t>.</a:t>
            </a:r>
            <a:endParaRPr lang="de-DE" dirty="0" smtClean="0"/>
          </a:p>
          <a:p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should</a:t>
            </a:r>
            <a:r>
              <a:rPr lang="de-DE" dirty="0" smtClean="0"/>
              <a:t> </a:t>
            </a:r>
            <a:r>
              <a:rPr lang="de-DE" dirty="0" err="1" smtClean="0"/>
              <a:t>start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rollout</a:t>
            </a:r>
            <a:r>
              <a:rPr lang="de-DE" dirty="0" smtClean="0"/>
              <a:t> </a:t>
            </a:r>
            <a:r>
              <a:rPr lang="de-DE" dirty="0" err="1" smtClean="0"/>
              <a:t>now</a:t>
            </a:r>
            <a:r>
              <a:rPr lang="de-DE" dirty="0" smtClean="0"/>
              <a:t>, </a:t>
            </a:r>
            <a:r>
              <a:rPr lang="de-DE" dirty="0" err="1" smtClean="0"/>
              <a:t>even</a:t>
            </a:r>
            <a:r>
              <a:rPr lang="de-DE" dirty="0" smtClean="0"/>
              <a:t> </a:t>
            </a:r>
            <a:r>
              <a:rPr lang="de-DE" dirty="0" err="1" smtClean="0"/>
              <a:t>though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not 100% </a:t>
            </a:r>
            <a:r>
              <a:rPr lang="de-DE" dirty="0" err="1" smtClean="0"/>
              <a:t>sure</a:t>
            </a:r>
            <a:r>
              <a:rPr lang="de-DE" dirty="0" smtClean="0"/>
              <a:t>, </a:t>
            </a:r>
            <a:r>
              <a:rPr lang="de-DE" dirty="0" err="1" smtClean="0"/>
              <a:t>whether</a:t>
            </a:r>
            <a:r>
              <a:rPr lang="de-DE" dirty="0" smtClean="0"/>
              <a:t> NTRU and </a:t>
            </a:r>
            <a:r>
              <a:rPr lang="de-DE" dirty="0" err="1" smtClean="0"/>
              <a:t>PASSsign</a:t>
            </a:r>
            <a:r>
              <a:rPr lang="de-DE" dirty="0" smtClean="0"/>
              <a:t> will </a:t>
            </a:r>
            <a:r>
              <a:rPr lang="de-DE" dirty="0" err="1" smtClean="0"/>
              <a:t>withstand</a:t>
            </a:r>
            <a:r>
              <a:rPr lang="de-DE" dirty="0" smtClean="0"/>
              <a:t> </a:t>
            </a:r>
            <a:r>
              <a:rPr lang="de-DE" dirty="0" err="1" smtClean="0"/>
              <a:t>further</a:t>
            </a:r>
            <a:r>
              <a:rPr lang="de-DE" dirty="0" smtClean="0"/>
              <a:t> </a:t>
            </a:r>
            <a:r>
              <a:rPr lang="de-DE" dirty="0" err="1" smtClean="0"/>
              <a:t>attacks</a:t>
            </a:r>
            <a:r>
              <a:rPr lang="de-DE" dirty="0" smtClean="0"/>
              <a:t>. </a:t>
            </a:r>
            <a:r>
              <a:rPr lang="de-DE" dirty="0" err="1" smtClean="0"/>
              <a:t>Therefore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should</a:t>
            </a:r>
            <a:r>
              <a:rPr lang="de-DE" dirty="0" smtClean="0"/>
              <a:t> </a:t>
            </a:r>
            <a:r>
              <a:rPr lang="de-DE" dirty="0" err="1" smtClean="0"/>
              <a:t>augment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current RSA </a:t>
            </a:r>
            <a:r>
              <a:rPr lang="de-DE" dirty="0" err="1" smtClean="0"/>
              <a:t>certificates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NTRU and </a:t>
            </a:r>
            <a:r>
              <a:rPr lang="de-DE" dirty="0" err="1" smtClean="0"/>
              <a:t>PASSsign</a:t>
            </a:r>
            <a:r>
              <a:rPr lang="de-DE" dirty="0" smtClean="0"/>
              <a:t>, so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at</a:t>
            </a:r>
            <a:r>
              <a:rPr lang="de-DE" dirty="0" smtClean="0"/>
              <a:t> least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security</a:t>
            </a:r>
            <a:r>
              <a:rPr lang="de-DE" dirty="0" smtClean="0"/>
              <a:t> level RSA </a:t>
            </a:r>
            <a:r>
              <a:rPr lang="de-DE" dirty="0" err="1" smtClean="0"/>
              <a:t>provides</a:t>
            </a:r>
            <a:r>
              <a:rPr lang="de-DE" dirty="0" smtClean="0"/>
              <a:t> and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best</a:t>
            </a:r>
            <a:r>
              <a:rPr lang="de-DE" dirty="0" smtClean="0"/>
              <a:t> </a:t>
            </a:r>
            <a:r>
              <a:rPr lang="de-DE" dirty="0" err="1" smtClean="0"/>
              <a:t>security</a:t>
            </a:r>
            <a:r>
              <a:rPr lang="de-DE" dirty="0" smtClean="0"/>
              <a:t> </a:t>
            </a:r>
            <a:r>
              <a:rPr lang="de-DE" dirty="0" err="1" smtClean="0"/>
              <a:t>against</a:t>
            </a:r>
            <a:r>
              <a:rPr lang="de-DE" dirty="0" smtClean="0"/>
              <a:t> Quantum </a:t>
            </a:r>
            <a:r>
              <a:rPr lang="de-DE" dirty="0" err="1" smtClean="0"/>
              <a:t>computers</a:t>
            </a:r>
            <a:endParaRPr lang="de-DE" dirty="0" smtClean="0"/>
          </a:p>
          <a:p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should</a:t>
            </a:r>
            <a:r>
              <a:rPr lang="de-DE" dirty="0" smtClean="0"/>
              <a:t> design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rollout</a:t>
            </a:r>
            <a:r>
              <a:rPr lang="de-DE" dirty="0" smtClean="0"/>
              <a:t> in a </a:t>
            </a:r>
            <a:r>
              <a:rPr lang="de-DE" dirty="0" err="1" smtClean="0"/>
              <a:t>way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start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now</a:t>
            </a:r>
            <a:r>
              <a:rPr lang="de-DE" dirty="0" smtClean="0"/>
              <a:t>, and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rollout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scale</a:t>
            </a:r>
            <a:r>
              <a:rPr lang="de-DE" dirty="0" smtClean="0"/>
              <a:t> </a:t>
            </a:r>
            <a:r>
              <a:rPr lang="de-DE" dirty="0" err="1" smtClean="0"/>
              <a:t>up</a:t>
            </a:r>
            <a:r>
              <a:rPr lang="de-DE" dirty="0" smtClean="0"/>
              <a:t> </a:t>
            </a:r>
            <a:r>
              <a:rPr lang="de-DE" dirty="0" err="1" smtClean="0"/>
              <a:t>easily</a:t>
            </a:r>
            <a:r>
              <a:rPr lang="de-DE" dirty="0" smtClean="0"/>
              <a:t> and </a:t>
            </a:r>
            <a:r>
              <a:rPr lang="de-DE" dirty="0" err="1" smtClean="0"/>
              <a:t>securely</a:t>
            </a:r>
            <a:r>
              <a:rPr lang="de-DE" dirty="0" smtClean="0"/>
              <a:t> </a:t>
            </a:r>
            <a:r>
              <a:rPr lang="de-DE" dirty="0" err="1" smtClean="0"/>
              <a:t>if</a:t>
            </a:r>
            <a:r>
              <a:rPr lang="de-DE" dirty="0" smtClean="0"/>
              <a:t> RSA </a:t>
            </a:r>
            <a:r>
              <a:rPr lang="de-DE" dirty="0" err="1" smtClean="0"/>
              <a:t>becomes</a:t>
            </a:r>
            <a:r>
              <a:rPr lang="de-DE" dirty="0" smtClean="0"/>
              <a:t> </a:t>
            </a:r>
            <a:r>
              <a:rPr lang="de-DE" dirty="0" err="1" smtClean="0"/>
              <a:t>publically</a:t>
            </a:r>
            <a:r>
              <a:rPr lang="de-DE" dirty="0" smtClean="0"/>
              <a:t> </a:t>
            </a:r>
            <a:r>
              <a:rPr lang="de-DE" dirty="0" err="1" smtClean="0"/>
              <a:t>broken</a:t>
            </a:r>
            <a:endParaRPr lang="de-DE" dirty="0"/>
          </a:p>
          <a:p>
            <a:r>
              <a:rPr lang="de-DE" dirty="0" smtClean="0"/>
              <a:t>The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security</a:t>
            </a:r>
            <a:r>
              <a:rPr lang="de-DE" dirty="0" smtClean="0"/>
              <a:t> level </a:t>
            </a:r>
            <a:r>
              <a:rPr lang="de-DE" dirty="0" err="1" smtClean="0"/>
              <a:t>should</a:t>
            </a:r>
            <a:r>
              <a:rPr lang="de-DE" dirty="0" smtClean="0"/>
              <a:t> not </a:t>
            </a:r>
            <a:r>
              <a:rPr lang="de-DE" dirty="0" err="1" smtClean="0"/>
              <a:t>get</a:t>
            </a:r>
            <a:r>
              <a:rPr lang="de-DE" dirty="0" smtClean="0"/>
              <a:t> </a:t>
            </a:r>
            <a:r>
              <a:rPr lang="de-DE" dirty="0" err="1" smtClean="0"/>
              <a:t>below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existing</a:t>
            </a:r>
            <a:r>
              <a:rPr lang="de-DE" dirty="0" smtClean="0"/>
              <a:t> RSA/ECC level</a:t>
            </a:r>
            <a:endParaRPr lang="de-DE" dirty="0" smtClean="0"/>
          </a:p>
          <a:p>
            <a:pPr lvl="2"/>
            <a:endParaRPr lang="de-DE" dirty="0"/>
          </a:p>
          <a:p>
            <a:pPr lvl="2"/>
            <a:endParaRPr lang="de-DE" dirty="0" smtClean="0"/>
          </a:p>
          <a:p>
            <a:pPr lvl="2"/>
            <a:endParaRPr lang="de-DE" dirty="0"/>
          </a:p>
          <a:p>
            <a:pPr lvl="2"/>
            <a:endParaRPr lang="de-DE" dirty="0" smtClean="0"/>
          </a:p>
          <a:p>
            <a:r>
              <a:rPr lang="de-DE" dirty="0" smtClean="0"/>
              <a:t>Frage: Wie hat Gott die Welt in 6 Tagen geschaffen?</a:t>
            </a:r>
          </a:p>
          <a:p>
            <a:r>
              <a:rPr lang="de-DE" dirty="0" smtClean="0"/>
              <a:t>Antwort: Es war keine Migration notwendig.</a:t>
            </a:r>
            <a:endParaRPr lang="de-DE" dirty="0"/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8569598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Migration </a:t>
            </a:r>
            <a:r>
              <a:rPr lang="de-DE" dirty="0" err="1" smtClean="0"/>
              <a:t>scenario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EF6-8632-4419-AAA0-4F8F9EE0E992}" type="slidenum">
              <a:rPr lang="de-DE" smtClean="0"/>
              <a:pPr/>
              <a:t>21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 smtClean="0"/>
              <a:t>Migration </a:t>
            </a:r>
            <a:r>
              <a:rPr lang="de-DE" dirty="0" err="1" smtClean="0"/>
              <a:t>scenario</a:t>
            </a:r>
            <a:r>
              <a:rPr lang="de-DE" dirty="0" smtClean="0"/>
              <a:t> </a:t>
            </a:r>
            <a:r>
              <a:rPr lang="de-DE" dirty="0"/>
              <a:t>RSA -&gt; </a:t>
            </a:r>
            <a:r>
              <a:rPr lang="de-DE" dirty="0" err="1" smtClean="0"/>
              <a:t>RSA+NTRUencrypt+PASSsign</a:t>
            </a:r>
            <a:endParaRPr lang="de-DE" dirty="0"/>
          </a:p>
          <a:p>
            <a:r>
              <a:rPr lang="de-DE" dirty="0"/>
              <a:t>1. </a:t>
            </a:r>
            <a:r>
              <a:rPr lang="de-DE" dirty="0" err="1" smtClean="0"/>
              <a:t>Adding</a:t>
            </a:r>
            <a:r>
              <a:rPr lang="de-DE" dirty="0" smtClean="0"/>
              <a:t> </a:t>
            </a:r>
            <a:r>
              <a:rPr lang="de-DE" dirty="0" smtClean="0"/>
              <a:t>optional </a:t>
            </a:r>
            <a:r>
              <a:rPr lang="de-DE" dirty="0" err="1" smtClean="0"/>
              <a:t>NTRU+PASSsign</a:t>
            </a:r>
            <a:r>
              <a:rPr lang="de-DE" dirty="0" smtClean="0"/>
              <a:t> </a:t>
            </a:r>
            <a:r>
              <a:rPr lang="de-DE" dirty="0" err="1" smtClean="0"/>
              <a:t>keys</a:t>
            </a:r>
            <a:r>
              <a:rPr lang="de-DE" dirty="0" smtClean="0"/>
              <a:t> </a:t>
            </a:r>
            <a:r>
              <a:rPr lang="de-DE" dirty="0" err="1" smtClean="0"/>
              <a:t>into</a:t>
            </a:r>
            <a:r>
              <a:rPr lang="de-DE" dirty="0" smtClean="0"/>
              <a:t> Certificate Requests and </a:t>
            </a:r>
            <a:r>
              <a:rPr lang="de-DE" dirty="0" err="1" smtClean="0"/>
              <a:t>Certificates</a:t>
            </a:r>
            <a:endParaRPr lang="de-DE" dirty="0"/>
          </a:p>
          <a:p>
            <a:pPr lvl="1"/>
            <a:r>
              <a:rPr lang="de-DE" dirty="0" smtClean="0"/>
              <a:t>Double Encryption RSA+NTRU and double Signature </a:t>
            </a:r>
            <a:r>
              <a:rPr lang="de-DE" dirty="0" err="1" smtClean="0"/>
              <a:t>RSA+PASSsign</a:t>
            </a:r>
            <a:r>
              <a:rPr lang="de-DE" dirty="0" smtClean="0"/>
              <a:t> </a:t>
            </a:r>
            <a:r>
              <a:rPr lang="de-DE" dirty="0" err="1" smtClean="0"/>
              <a:t>where</a:t>
            </a:r>
            <a:r>
              <a:rPr lang="de-DE" dirty="0" smtClean="0"/>
              <a:t> </a:t>
            </a:r>
            <a:r>
              <a:rPr lang="de-DE" dirty="0" err="1" smtClean="0"/>
              <a:t>possible</a:t>
            </a:r>
            <a:r>
              <a:rPr lang="de-DE" dirty="0" smtClean="0"/>
              <a:t>, </a:t>
            </a:r>
            <a:r>
              <a:rPr lang="de-DE" dirty="0" err="1" smtClean="0"/>
              <a:t>therefore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decouple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rollout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security</a:t>
            </a:r>
            <a:r>
              <a:rPr lang="de-DE" dirty="0" smtClean="0"/>
              <a:t> </a:t>
            </a:r>
            <a:r>
              <a:rPr lang="de-DE" dirty="0" err="1" smtClean="0"/>
              <a:t>issues</a:t>
            </a:r>
            <a:r>
              <a:rPr lang="de-DE" dirty="0" smtClean="0"/>
              <a:t> </a:t>
            </a:r>
            <a:r>
              <a:rPr lang="de-DE" dirty="0" err="1" smtClean="0"/>
              <a:t>inside</a:t>
            </a:r>
            <a:r>
              <a:rPr lang="de-DE" dirty="0" smtClean="0"/>
              <a:t> NTRU/</a:t>
            </a:r>
            <a:r>
              <a:rPr lang="de-DE" dirty="0" err="1" smtClean="0"/>
              <a:t>PASSsign</a:t>
            </a:r>
            <a:endParaRPr lang="de-DE" dirty="0"/>
          </a:p>
          <a:p>
            <a:pPr lvl="1"/>
            <a:r>
              <a:rPr lang="de-DE" dirty="0" smtClean="0"/>
              <a:t>and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decouple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Clients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servers</a:t>
            </a:r>
            <a:r>
              <a:rPr lang="de-DE" dirty="0" smtClean="0"/>
              <a:t>, </a:t>
            </a:r>
            <a:r>
              <a:rPr lang="de-DE" dirty="0" err="1" smtClean="0"/>
              <a:t>since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extensions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optional, so </a:t>
            </a:r>
            <a:r>
              <a:rPr lang="de-DE" dirty="0" err="1" smtClean="0"/>
              <a:t>peers</a:t>
            </a:r>
            <a:r>
              <a:rPr lang="de-DE" dirty="0" smtClean="0"/>
              <a:t> do not </a:t>
            </a:r>
            <a:r>
              <a:rPr lang="de-DE" dirty="0" err="1" smtClean="0"/>
              <a:t>need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able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recognize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extensions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beginning</a:t>
            </a:r>
            <a:r>
              <a:rPr lang="de-DE" dirty="0" smtClean="0"/>
              <a:t>.</a:t>
            </a:r>
            <a:endParaRPr lang="de-DE" dirty="0"/>
          </a:p>
          <a:p>
            <a:r>
              <a:rPr lang="de-DE" dirty="0"/>
              <a:t>2. </a:t>
            </a:r>
            <a:r>
              <a:rPr lang="de-DE" dirty="0" err="1" smtClean="0"/>
              <a:t>Using</a:t>
            </a:r>
            <a:r>
              <a:rPr lang="de-DE" dirty="0" smtClean="0"/>
              <a:t> RSA </a:t>
            </a:r>
            <a:r>
              <a:rPr lang="de-DE" dirty="0"/>
              <a:t>+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now</a:t>
            </a:r>
            <a:r>
              <a:rPr lang="de-DE" dirty="0" smtClean="0"/>
              <a:t> </a:t>
            </a:r>
            <a:r>
              <a:rPr lang="de-DE" dirty="0" err="1" smtClean="0"/>
              <a:t>existing</a:t>
            </a:r>
            <a:r>
              <a:rPr lang="de-DE" dirty="0" smtClean="0"/>
              <a:t> NTRU </a:t>
            </a:r>
            <a:r>
              <a:rPr lang="de-DE" dirty="0" err="1" smtClean="0"/>
              <a:t>keys</a:t>
            </a:r>
            <a:r>
              <a:rPr lang="de-DE" dirty="0" smtClean="0"/>
              <a:t> and </a:t>
            </a:r>
            <a:r>
              <a:rPr lang="de-DE" dirty="0" err="1" smtClean="0"/>
              <a:t>certificates</a:t>
            </a:r>
            <a:endParaRPr lang="de-DE" dirty="0"/>
          </a:p>
          <a:p>
            <a:r>
              <a:rPr lang="de-DE" dirty="0"/>
              <a:t>3.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sure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future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NTRU </a:t>
            </a:r>
            <a:r>
              <a:rPr lang="de-DE" dirty="0" err="1" smtClean="0"/>
              <a:t>is</a:t>
            </a:r>
            <a:r>
              <a:rPr lang="de-DE" dirty="0" smtClean="0"/>
              <a:t> strong </a:t>
            </a:r>
            <a:r>
              <a:rPr lang="de-DE" dirty="0" err="1" smtClean="0"/>
              <a:t>engough</a:t>
            </a:r>
            <a:r>
              <a:rPr lang="de-DE" dirty="0" smtClean="0"/>
              <a:t>,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then</a:t>
            </a:r>
            <a:r>
              <a:rPr lang="de-DE" dirty="0" smtClean="0"/>
              <a:t> </a:t>
            </a:r>
            <a:r>
              <a:rPr lang="de-DE" dirty="0" err="1" smtClean="0"/>
              <a:t>start</a:t>
            </a:r>
            <a:r>
              <a:rPr lang="de-DE" dirty="0" smtClean="0"/>
              <a:t> </a:t>
            </a:r>
            <a:r>
              <a:rPr lang="de-DE" dirty="0" err="1" smtClean="0"/>
              <a:t>replacing</a:t>
            </a:r>
            <a:r>
              <a:rPr lang="de-DE" dirty="0" smtClean="0"/>
              <a:t> RSA </a:t>
            </a:r>
            <a:r>
              <a:rPr lang="de-DE" dirty="0" err="1" smtClean="0"/>
              <a:t>completely</a:t>
            </a:r>
            <a:r>
              <a:rPr lang="de-DE" dirty="0" smtClean="0"/>
              <a:t>,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issuing</a:t>
            </a:r>
            <a:r>
              <a:rPr lang="de-DE" dirty="0" smtClean="0"/>
              <a:t> </a:t>
            </a:r>
            <a:r>
              <a:rPr lang="de-DE" dirty="0" err="1" smtClean="0"/>
              <a:t>certificates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NTRU </a:t>
            </a:r>
            <a:r>
              <a:rPr lang="de-DE" dirty="0" err="1" smtClean="0"/>
              <a:t>only</a:t>
            </a:r>
            <a:r>
              <a:rPr lang="de-DE" dirty="0" smtClean="0"/>
              <a:t>. But </a:t>
            </a:r>
            <a:r>
              <a:rPr lang="de-DE" dirty="0" err="1" smtClean="0"/>
              <a:t>this</a:t>
            </a:r>
            <a:r>
              <a:rPr lang="de-DE" dirty="0" smtClean="0"/>
              <a:t> will not </a:t>
            </a:r>
            <a:r>
              <a:rPr lang="de-DE" dirty="0" err="1" smtClean="0"/>
              <a:t>start</a:t>
            </a:r>
            <a:r>
              <a:rPr lang="de-DE" dirty="0" smtClean="0"/>
              <a:t> </a:t>
            </a:r>
            <a:r>
              <a:rPr lang="de-DE" dirty="0" err="1" smtClean="0"/>
              <a:t>before</a:t>
            </a:r>
            <a:r>
              <a:rPr lang="de-DE" dirty="0" smtClean="0"/>
              <a:t> 2025.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0355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EF6-8632-4419-AAA0-4F8F9EE0E992}" type="slidenum">
              <a:rPr lang="de-DE" smtClean="0"/>
              <a:pPr/>
              <a:t>22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moment</a:t>
            </a:r>
            <a:r>
              <a:rPr lang="de-DE" dirty="0" smtClean="0"/>
              <a:t>, </a:t>
            </a:r>
            <a:r>
              <a:rPr lang="de-DE" dirty="0" err="1" smtClean="0"/>
              <a:t>nobody</a:t>
            </a:r>
            <a:r>
              <a:rPr lang="de-DE" dirty="0" smtClean="0"/>
              <a:t> else </a:t>
            </a:r>
            <a:r>
              <a:rPr lang="de-DE" dirty="0" err="1" smtClean="0"/>
              <a:t>seems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seriously</a:t>
            </a:r>
            <a:r>
              <a:rPr lang="de-DE" dirty="0" smtClean="0"/>
              <a:t> work on a </a:t>
            </a:r>
            <a:r>
              <a:rPr lang="de-DE" dirty="0" err="1" smtClean="0"/>
              <a:t>practical</a:t>
            </a:r>
            <a:r>
              <a:rPr lang="de-DE" dirty="0" smtClean="0"/>
              <a:t> </a:t>
            </a:r>
            <a:r>
              <a:rPr lang="de-DE" dirty="0" err="1" smtClean="0"/>
              <a:t>migration</a:t>
            </a:r>
            <a:r>
              <a:rPr lang="de-DE" dirty="0" smtClean="0"/>
              <a:t> </a:t>
            </a:r>
            <a:r>
              <a:rPr lang="de-DE" dirty="0" err="1" smtClean="0"/>
              <a:t>scenario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Post-Quantum </a:t>
            </a:r>
            <a:r>
              <a:rPr lang="de-DE" dirty="0" err="1" smtClean="0"/>
              <a:t>Cryptography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praxis-relevant </a:t>
            </a:r>
            <a:r>
              <a:rPr lang="de-DE" dirty="0" err="1" smtClean="0"/>
              <a:t>products</a:t>
            </a:r>
            <a:r>
              <a:rPr lang="de-DE" dirty="0" smtClean="0"/>
              <a:t>.</a:t>
            </a:r>
            <a:endParaRPr lang="de-DE" dirty="0" smtClean="0"/>
          </a:p>
          <a:p>
            <a:pPr lvl="1"/>
            <a:endParaRPr lang="de-DE" dirty="0"/>
          </a:p>
          <a:p>
            <a:r>
              <a:rPr lang="de-DE" dirty="0" smtClean="0"/>
              <a:t>but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start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now</a:t>
            </a:r>
            <a:r>
              <a:rPr lang="de-DE" dirty="0" smtClean="0"/>
              <a:t>, </a:t>
            </a:r>
            <a:r>
              <a:rPr lang="de-DE" dirty="0" err="1" smtClean="0"/>
              <a:t>it</a:t>
            </a:r>
            <a:r>
              <a:rPr lang="de-DE" dirty="0" smtClean="0"/>
              <a:t> will </a:t>
            </a:r>
            <a:r>
              <a:rPr lang="de-DE" dirty="0" err="1" smtClean="0"/>
              <a:t>hopefully</a:t>
            </a:r>
            <a:r>
              <a:rPr lang="de-DE" dirty="0" smtClean="0"/>
              <a:t> not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too</a:t>
            </a:r>
            <a:r>
              <a:rPr lang="de-DE" dirty="0" smtClean="0"/>
              <a:t> </a:t>
            </a:r>
            <a:r>
              <a:rPr lang="de-DE" dirty="0" err="1" smtClean="0"/>
              <a:t>late</a:t>
            </a:r>
            <a:r>
              <a:rPr lang="de-DE" dirty="0" smtClean="0"/>
              <a:t> </a:t>
            </a:r>
            <a:r>
              <a:rPr lang="de-DE" dirty="0" err="1" smtClean="0"/>
              <a:t>when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really</a:t>
            </a:r>
            <a:r>
              <a:rPr lang="de-DE" dirty="0" smtClean="0"/>
              <a:t> </a:t>
            </a:r>
            <a:r>
              <a:rPr lang="de-DE" dirty="0" err="1" smtClean="0"/>
              <a:t>need</a:t>
            </a:r>
            <a:r>
              <a:rPr lang="de-DE" dirty="0" smtClean="0"/>
              <a:t>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0899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TODOs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EF6-8632-4419-AAA0-4F8F9EE0E992}" type="slidenum">
              <a:rPr lang="de-DE" smtClean="0"/>
              <a:pPr/>
              <a:t>23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need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establish</a:t>
            </a:r>
            <a:r>
              <a:rPr lang="de-DE" dirty="0" smtClean="0"/>
              <a:t> a </a:t>
            </a:r>
            <a:r>
              <a:rPr lang="de-DE" dirty="0" err="1" smtClean="0"/>
              <a:t>community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implementors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Post-Quantum </a:t>
            </a:r>
            <a:r>
              <a:rPr lang="de-DE" dirty="0" err="1" smtClean="0"/>
              <a:t>Crypto</a:t>
            </a:r>
            <a:endParaRPr lang="de-DE" dirty="0"/>
          </a:p>
          <a:p>
            <a:r>
              <a:rPr lang="de-DE" dirty="0" err="1" smtClean="0"/>
              <a:t>Implementing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</a:t>
            </a:r>
            <a:r>
              <a:rPr lang="de-DE" dirty="0" err="1" smtClean="0"/>
              <a:t>rypto</a:t>
            </a:r>
            <a:r>
              <a:rPr lang="de-DE" dirty="0" smtClean="0"/>
              <a:t>-functions </a:t>
            </a:r>
            <a:r>
              <a:rPr lang="de-DE" dirty="0" smtClean="0"/>
              <a:t>in </a:t>
            </a:r>
            <a:r>
              <a:rPr lang="de-DE" dirty="0" err="1" smtClean="0"/>
              <a:t>OpenSSL</a:t>
            </a:r>
            <a:r>
              <a:rPr lang="de-DE" dirty="0" smtClean="0"/>
              <a:t>, Firefox</a:t>
            </a:r>
          </a:p>
          <a:p>
            <a:r>
              <a:rPr lang="de-DE" dirty="0" smtClean="0"/>
              <a:t>Analysis </a:t>
            </a:r>
            <a:r>
              <a:rPr lang="de-DE" dirty="0" err="1" smtClean="0"/>
              <a:t>of</a:t>
            </a:r>
            <a:r>
              <a:rPr lang="de-DE" dirty="0" smtClean="0"/>
              <a:t> all </a:t>
            </a:r>
            <a:r>
              <a:rPr lang="de-DE" dirty="0" err="1" smtClean="0"/>
              <a:t>places</a:t>
            </a:r>
            <a:r>
              <a:rPr lang="de-DE" dirty="0" smtClean="0"/>
              <a:t> </a:t>
            </a:r>
            <a:r>
              <a:rPr lang="de-DE" dirty="0" err="1" smtClean="0"/>
              <a:t>where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using</a:t>
            </a:r>
            <a:r>
              <a:rPr lang="de-DE" dirty="0" smtClean="0"/>
              <a:t> RSA</a:t>
            </a:r>
            <a:r>
              <a:rPr lang="de-DE" dirty="0" smtClean="0"/>
              <a:t>, ECC, </a:t>
            </a:r>
            <a:r>
              <a:rPr lang="de-DE" dirty="0" smtClean="0"/>
              <a:t>DH, and </a:t>
            </a:r>
            <a:r>
              <a:rPr lang="de-DE" dirty="0" err="1" smtClean="0"/>
              <a:t>where</a:t>
            </a:r>
            <a:r>
              <a:rPr lang="de-DE" dirty="0" smtClean="0"/>
              <a:t> and </a:t>
            </a:r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keys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stored</a:t>
            </a:r>
            <a:r>
              <a:rPr lang="de-DE" dirty="0" smtClean="0"/>
              <a:t>, </a:t>
            </a:r>
            <a:r>
              <a:rPr lang="de-DE" dirty="0" smtClean="0"/>
              <a:t>…</a:t>
            </a:r>
          </a:p>
          <a:p>
            <a:pPr lvl="1"/>
            <a:r>
              <a:rPr lang="de-DE" dirty="0" err="1" smtClean="0"/>
              <a:t>doing</a:t>
            </a:r>
            <a:r>
              <a:rPr lang="de-DE" dirty="0" smtClean="0"/>
              <a:t> a </a:t>
            </a:r>
            <a:r>
              <a:rPr lang="de-DE" dirty="0" err="1" smtClean="0"/>
              <a:t>small</a:t>
            </a:r>
            <a:r>
              <a:rPr lang="de-DE" dirty="0" smtClean="0"/>
              <a:t> risk-analysis</a:t>
            </a:r>
            <a:endParaRPr lang="de-DE" dirty="0" smtClean="0"/>
          </a:p>
          <a:p>
            <a:pPr lvl="2"/>
            <a:r>
              <a:rPr lang="de-DE" dirty="0" smtClean="0"/>
              <a:t>Priority </a:t>
            </a:r>
            <a:r>
              <a:rPr lang="de-DE" dirty="0" smtClean="0"/>
              <a:t>– </a:t>
            </a:r>
            <a:r>
              <a:rPr lang="de-DE" dirty="0" err="1" smtClean="0"/>
              <a:t>What</a:t>
            </a:r>
            <a:r>
              <a:rPr lang="de-DE" dirty="0" smtClean="0"/>
              <a:t> do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want</a:t>
            </a:r>
            <a:r>
              <a:rPr lang="de-DE" dirty="0" smtClean="0"/>
              <a:t> </a:t>
            </a:r>
            <a:r>
              <a:rPr lang="de-DE" dirty="0" err="1" smtClean="0"/>
              <a:t>first</a:t>
            </a:r>
            <a:r>
              <a:rPr lang="de-DE" dirty="0" smtClean="0"/>
              <a:t> ?</a:t>
            </a:r>
            <a:endParaRPr lang="de-DE" dirty="0" smtClean="0"/>
          </a:p>
          <a:p>
            <a:pPr lvl="3"/>
            <a:r>
              <a:rPr lang="de-DE" dirty="0" err="1" smtClean="0"/>
              <a:t>Slowest</a:t>
            </a:r>
            <a:r>
              <a:rPr lang="de-DE" dirty="0" smtClean="0"/>
              <a:t> </a:t>
            </a:r>
            <a:r>
              <a:rPr lang="de-DE" dirty="0" err="1" smtClean="0"/>
              <a:t>vendors</a:t>
            </a:r>
            <a:r>
              <a:rPr lang="de-DE" dirty="0" smtClean="0"/>
              <a:t> </a:t>
            </a:r>
            <a:r>
              <a:rPr lang="de-DE" dirty="0" err="1" smtClean="0"/>
              <a:t>first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biggest</a:t>
            </a:r>
            <a:r>
              <a:rPr lang="de-DE" dirty="0" smtClean="0"/>
              <a:t> </a:t>
            </a:r>
            <a:r>
              <a:rPr lang="de-DE" dirty="0" err="1" smtClean="0"/>
              <a:t>cost</a:t>
            </a:r>
            <a:r>
              <a:rPr lang="de-DE" dirty="0" smtClean="0"/>
              <a:t>/</a:t>
            </a:r>
            <a:r>
              <a:rPr lang="de-DE" dirty="0" err="1" smtClean="0"/>
              <a:t>effect</a:t>
            </a:r>
            <a:r>
              <a:rPr lang="de-DE" dirty="0" smtClean="0"/>
              <a:t> ratio?</a:t>
            </a:r>
            <a:endParaRPr lang="de-DE" dirty="0" smtClean="0"/>
          </a:p>
          <a:p>
            <a:r>
              <a:rPr lang="de-DE" dirty="0" err="1" smtClean="0"/>
              <a:t>Developing</a:t>
            </a:r>
            <a:r>
              <a:rPr lang="de-DE" dirty="0" smtClean="0"/>
              <a:t> and </a:t>
            </a:r>
            <a:r>
              <a:rPr lang="de-DE" dirty="0" err="1" smtClean="0"/>
              <a:t>documenting</a:t>
            </a:r>
            <a:r>
              <a:rPr lang="de-DE" dirty="0" smtClean="0"/>
              <a:t> Solution </a:t>
            </a:r>
            <a:r>
              <a:rPr lang="de-DE" dirty="0" err="1" smtClean="0"/>
              <a:t>proposals</a:t>
            </a:r>
            <a:r>
              <a:rPr lang="de-DE" dirty="0" smtClean="0"/>
              <a:t>, </a:t>
            </a:r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keys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stored</a:t>
            </a:r>
            <a:r>
              <a:rPr lang="de-DE" dirty="0" smtClean="0"/>
              <a:t>, </a:t>
            </a:r>
            <a:r>
              <a:rPr lang="de-DE" dirty="0" err="1" smtClean="0"/>
              <a:t>managed</a:t>
            </a:r>
            <a:r>
              <a:rPr lang="de-DE" dirty="0" smtClean="0"/>
              <a:t>,…</a:t>
            </a:r>
          </a:p>
          <a:p>
            <a:r>
              <a:rPr lang="de-DE" dirty="0" err="1" smtClean="0"/>
              <a:t>Building</a:t>
            </a:r>
            <a:r>
              <a:rPr lang="de-DE" dirty="0" smtClean="0"/>
              <a:t> reference implementations</a:t>
            </a:r>
            <a:endParaRPr lang="de-DE" dirty="0" smtClean="0"/>
          </a:p>
          <a:p>
            <a:pPr lvl="1"/>
            <a:r>
              <a:rPr lang="de-DE" dirty="0" err="1" smtClean="0"/>
              <a:t>WolfSSL+BouncyCastle</a:t>
            </a:r>
            <a:r>
              <a:rPr lang="de-DE" dirty="0" smtClean="0"/>
              <a:t> </a:t>
            </a:r>
            <a:r>
              <a:rPr lang="de-DE" dirty="0" err="1" smtClean="0"/>
              <a:t>both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some</a:t>
            </a:r>
            <a:r>
              <a:rPr lang="de-DE" dirty="0" smtClean="0"/>
              <a:t> NTRU integration, </a:t>
            </a:r>
            <a:r>
              <a:rPr lang="de-DE" dirty="0" err="1" smtClean="0"/>
              <a:t>more</a:t>
            </a:r>
            <a:r>
              <a:rPr lang="de-DE" dirty="0" smtClean="0"/>
              <a:t> work will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needed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3758195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Todos</a:t>
            </a:r>
            <a:endParaRPr lang="en-US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24</a:t>
            </a:fld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 err="1"/>
              <a:t>driving</a:t>
            </a:r>
            <a:r>
              <a:rPr lang="de-DE" dirty="0"/>
              <a:t> Standardisation</a:t>
            </a:r>
          </a:p>
          <a:p>
            <a:r>
              <a:rPr lang="de-DE" dirty="0" err="1" smtClean="0"/>
              <a:t>organising</a:t>
            </a:r>
            <a:r>
              <a:rPr lang="de-DE" dirty="0" smtClean="0"/>
              <a:t> </a:t>
            </a:r>
            <a:r>
              <a:rPr lang="de-DE" dirty="0" err="1" smtClean="0"/>
              <a:t>Interoperability</a:t>
            </a:r>
            <a:r>
              <a:rPr lang="de-DE" dirty="0" smtClean="0"/>
              <a:t> </a:t>
            </a:r>
            <a:r>
              <a:rPr lang="de-DE" dirty="0" err="1" smtClean="0"/>
              <a:t>tests</a:t>
            </a:r>
            <a:endParaRPr lang="de-DE" dirty="0"/>
          </a:p>
          <a:p>
            <a:pPr marL="763200" lvl="2"/>
            <a:r>
              <a:rPr lang="de-DE" dirty="0" err="1" smtClean="0"/>
              <a:t>For</a:t>
            </a:r>
            <a:r>
              <a:rPr lang="de-DE" dirty="0" smtClean="0"/>
              <a:t> an </a:t>
            </a:r>
            <a:r>
              <a:rPr lang="de-DE" dirty="0"/>
              <a:t>IETF Standard </a:t>
            </a:r>
            <a:r>
              <a:rPr lang="de-DE" dirty="0" err="1" smtClean="0"/>
              <a:t>we</a:t>
            </a:r>
            <a:r>
              <a:rPr lang="de-DE" dirty="0" smtClean="0"/>
              <a:t> will </a:t>
            </a:r>
            <a:r>
              <a:rPr lang="de-DE" dirty="0" err="1" smtClean="0"/>
              <a:t>need</a:t>
            </a:r>
            <a:r>
              <a:rPr lang="de-DE" dirty="0" smtClean="0"/>
              <a:t> 2 interoperable  Implementations-</a:t>
            </a:r>
            <a:r>
              <a:rPr lang="de-DE" dirty="0"/>
              <a:t>&gt; </a:t>
            </a:r>
            <a:r>
              <a:rPr lang="de-DE" dirty="0" err="1" smtClean="0"/>
              <a:t>WolfSSL+BouncyCastle</a:t>
            </a:r>
            <a:endParaRPr lang="de-DE" dirty="0" smtClean="0"/>
          </a:p>
          <a:p>
            <a:pPr marL="763200" lvl="2"/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practical</a:t>
            </a:r>
            <a:r>
              <a:rPr lang="de-DE" dirty="0" smtClean="0"/>
              <a:t> implementations,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should</a:t>
            </a:r>
            <a:r>
              <a:rPr lang="de-DE" dirty="0" smtClean="0"/>
              <a:t> do </a:t>
            </a:r>
            <a:r>
              <a:rPr lang="de-DE" dirty="0" err="1" smtClean="0"/>
              <a:t>OpenSSL</a:t>
            </a:r>
            <a:endParaRPr lang="de-DE" dirty="0"/>
          </a:p>
          <a:p>
            <a:r>
              <a:rPr lang="de-DE" dirty="0" err="1" smtClean="0"/>
              <a:t>developing</a:t>
            </a:r>
            <a:r>
              <a:rPr lang="de-DE" dirty="0" smtClean="0"/>
              <a:t> Security Standards </a:t>
            </a:r>
            <a:r>
              <a:rPr lang="de-DE" dirty="0" err="1" smtClean="0"/>
              <a:t>for</a:t>
            </a:r>
            <a:r>
              <a:rPr lang="de-DE" dirty="0" smtClean="0"/>
              <a:t> NTRU/</a:t>
            </a:r>
            <a:r>
              <a:rPr lang="de-DE" dirty="0" err="1" smtClean="0"/>
              <a:t>PASSsign</a:t>
            </a:r>
            <a:endParaRPr lang="de-DE" dirty="0" smtClean="0"/>
          </a:p>
          <a:p>
            <a:pPr lvl="1"/>
            <a:r>
              <a:rPr lang="de-DE" dirty="0" err="1" smtClean="0"/>
              <a:t>What</a:t>
            </a:r>
            <a:r>
              <a:rPr lang="de-DE" dirty="0" smtClean="0"/>
              <a:t> do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look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when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develop</a:t>
            </a:r>
            <a:r>
              <a:rPr lang="de-DE" dirty="0" smtClean="0"/>
              <a:t> an application?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8580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References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EF6-8632-4419-AAA0-4F8F9EE0E992}" type="slidenum">
              <a:rPr lang="de-DE" smtClean="0"/>
              <a:pPr/>
              <a:t>25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 smtClean="0"/>
              <a:t>Shor</a:t>
            </a:r>
            <a:r>
              <a:rPr lang="en-US" dirty="0" smtClean="0"/>
              <a:t>: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de.wikipedia.org/wiki/Shor-Algorithmus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://web.physics.ucsb.edu/~</a:t>
            </a:r>
            <a:r>
              <a:rPr lang="en-US" dirty="0" smtClean="0">
                <a:hlinkClick r:id="rId3"/>
              </a:rPr>
              <a:t>msteffen/papers/nature_shor.pdf</a:t>
            </a:r>
            <a:endParaRPr lang="en-US" dirty="0" smtClean="0"/>
          </a:p>
          <a:p>
            <a:r>
              <a:rPr lang="de-DE" dirty="0" smtClean="0"/>
              <a:t>D-Wave:	</a:t>
            </a:r>
          </a:p>
          <a:p>
            <a:pPr lvl="1"/>
            <a:r>
              <a:rPr lang="de-DE" dirty="0" smtClean="0">
                <a:hlinkClick r:id="rId4"/>
              </a:rPr>
              <a:t>http://www.dwavesys.com/</a:t>
            </a:r>
            <a:r>
              <a:rPr lang="de-DE" dirty="0" smtClean="0"/>
              <a:t> </a:t>
            </a:r>
          </a:p>
          <a:p>
            <a:r>
              <a:rPr lang="de-DE" dirty="0" smtClean="0"/>
              <a:t>Post-Quantum </a:t>
            </a:r>
            <a:r>
              <a:rPr lang="de-DE" dirty="0" err="1" smtClean="0"/>
              <a:t>Cryptography</a:t>
            </a:r>
            <a:r>
              <a:rPr lang="de-DE" dirty="0" smtClean="0"/>
              <a:t>:</a:t>
            </a:r>
          </a:p>
          <a:p>
            <a:pPr lvl="1"/>
            <a:r>
              <a:rPr lang="de-DE" dirty="0" smtClean="0">
                <a:hlinkClick r:id="rId5"/>
              </a:rPr>
              <a:t>http</a:t>
            </a:r>
            <a:r>
              <a:rPr lang="de-DE" dirty="0">
                <a:hlinkClick r:id="rId5"/>
              </a:rPr>
              <a:t>://</a:t>
            </a:r>
            <a:r>
              <a:rPr lang="de-DE" dirty="0" smtClean="0">
                <a:hlinkClick r:id="rId5"/>
              </a:rPr>
              <a:t>en.wikipedia.org/wiki/Post-quantum_cryptography</a:t>
            </a:r>
            <a:r>
              <a:rPr lang="de-DE" dirty="0" smtClean="0"/>
              <a:t> </a:t>
            </a:r>
          </a:p>
          <a:p>
            <a:pPr lvl="1"/>
            <a:r>
              <a:rPr lang="de-DE" dirty="0">
                <a:hlinkClick r:id="rId6"/>
              </a:rPr>
              <a:t>http://pqcrypto.org</a:t>
            </a:r>
            <a:r>
              <a:rPr lang="de-DE" dirty="0" smtClean="0">
                <a:hlinkClick r:id="rId6"/>
              </a:rPr>
              <a:t>/</a:t>
            </a:r>
            <a:r>
              <a:rPr lang="de-DE" dirty="0" smtClean="0"/>
              <a:t> </a:t>
            </a:r>
          </a:p>
          <a:p>
            <a:pPr lvl="1"/>
            <a:r>
              <a:rPr lang="de-DE" dirty="0">
                <a:hlinkClick r:id="rId7"/>
              </a:rPr>
              <a:t>http://pqcrypto2014.uwaterloo.ca</a:t>
            </a:r>
            <a:r>
              <a:rPr lang="de-DE" dirty="0" smtClean="0">
                <a:hlinkClick r:id="rId7"/>
              </a:rPr>
              <a:t>/</a:t>
            </a:r>
            <a:endParaRPr lang="de-DE" dirty="0" smtClean="0"/>
          </a:p>
          <a:p>
            <a:r>
              <a:rPr lang="de-DE" dirty="0" smtClean="0"/>
              <a:t>NTRU</a:t>
            </a:r>
          </a:p>
          <a:p>
            <a:pPr lvl="1"/>
            <a:r>
              <a:rPr lang="de-DE" dirty="0">
                <a:hlinkClick r:id="rId8"/>
              </a:rPr>
              <a:t>http://</a:t>
            </a:r>
            <a:r>
              <a:rPr lang="de-DE" dirty="0" smtClean="0">
                <a:hlinkClick r:id="rId8"/>
              </a:rPr>
              <a:t>de.wikipedia.org/wiki/NTRUEncrypt</a:t>
            </a:r>
            <a:r>
              <a:rPr lang="de-DE" dirty="0" smtClean="0"/>
              <a:t> </a:t>
            </a:r>
          </a:p>
          <a:p>
            <a:pPr lvl="1"/>
            <a:r>
              <a:rPr lang="de-DE" dirty="0">
                <a:hlinkClick r:id="rId9"/>
              </a:rPr>
              <a:t>https://</a:t>
            </a:r>
            <a:r>
              <a:rPr lang="de-DE" dirty="0" smtClean="0">
                <a:hlinkClick r:id="rId9"/>
              </a:rPr>
              <a:t>www.securityinnovation.com/security-lab/crypto.html</a:t>
            </a:r>
            <a:r>
              <a:rPr lang="de-DE" dirty="0" smtClean="0"/>
              <a:t> </a:t>
            </a:r>
          </a:p>
          <a:p>
            <a:pPr lvl="1"/>
            <a:r>
              <a:rPr lang="de-DE" dirty="0">
                <a:hlinkClick r:id="rId10"/>
              </a:rPr>
              <a:t>http://yassl.com</a:t>
            </a:r>
            <a:r>
              <a:rPr lang="de-DE" dirty="0" smtClean="0">
                <a:hlinkClick r:id="rId10"/>
              </a:rPr>
              <a:t>/</a:t>
            </a:r>
            <a:r>
              <a:rPr lang="de-DE" dirty="0" smtClean="0"/>
              <a:t> </a:t>
            </a:r>
          </a:p>
          <a:p>
            <a:pPr marL="475200" lvl="1" indent="0">
              <a:buNone/>
            </a:pPr>
            <a:r>
              <a:rPr lang="de-DE" dirty="0"/>
              <a:t/>
            </a:r>
            <a:br>
              <a:rPr lang="de-DE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7847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Financing </a:t>
            </a:r>
            <a:r>
              <a:rPr lang="de-DE" dirty="0" err="1" smtClean="0"/>
              <a:t>ideas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EF6-8632-4419-AAA0-4F8F9EE0E992}" type="slidenum">
              <a:rPr lang="de-DE" smtClean="0"/>
              <a:pPr/>
              <a:t>26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 err="1" smtClean="0"/>
              <a:t>Bitcoin</a:t>
            </a:r>
            <a:r>
              <a:rPr lang="de-DE" dirty="0" smtClean="0"/>
              <a:t> </a:t>
            </a:r>
            <a:r>
              <a:rPr lang="de-DE" dirty="0" err="1" smtClean="0"/>
              <a:t>community</a:t>
            </a:r>
            <a:endParaRPr lang="de-DE" dirty="0" smtClean="0"/>
          </a:p>
          <a:p>
            <a:r>
              <a:rPr lang="de-DE" dirty="0" smtClean="0"/>
              <a:t>Credit </a:t>
            </a:r>
            <a:r>
              <a:rPr lang="de-DE" dirty="0" err="1" smtClean="0"/>
              <a:t>card</a:t>
            </a:r>
            <a:r>
              <a:rPr lang="de-DE" dirty="0" smtClean="0"/>
              <a:t> </a:t>
            </a:r>
            <a:r>
              <a:rPr lang="de-DE" dirty="0" err="1" smtClean="0"/>
              <a:t>operators</a:t>
            </a:r>
            <a:endParaRPr lang="de-DE" dirty="0" smtClean="0"/>
          </a:p>
          <a:p>
            <a:r>
              <a:rPr lang="de-DE" dirty="0" smtClean="0"/>
              <a:t>Security </a:t>
            </a:r>
            <a:r>
              <a:rPr lang="de-DE" dirty="0" smtClean="0"/>
              <a:t>Community</a:t>
            </a:r>
          </a:p>
          <a:p>
            <a:r>
              <a:rPr lang="de-DE" dirty="0" smtClean="0"/>
              <a:t>Kickstarter-</a:t>
            </a:r>
            <a:r>
              <a:rPr lang="de-DE" dirty="0" err="1" smtClean="0"/>
              <a:t>campaign</a:t>
            </a:r>
            <a:endParaRPr lang="de-DE" dirty="0" smtClean="0"/>
          </a:p>
          <a:p>
            <a:r>
              <a:rPr lang="de-DE" dirty="0" smtClean="0"/>
              <a:t>NLnet.nl (</a:t>
            </a:r>
            <a:r>
              <a:rPr lang="de-DE" dirty="0" err="1" smtClean="0"/>
              <a:t>next</a:t>
            </a:r>
            <a:r>
              <a:rPr lang="de-DE" dirty="0" smtClean="0"/>
              <a:t> </a:t>
            </a:r>
            <a:r>
              <a:rPr lang="de-DE" dirty="0" smtClean="0"/>
              <a:t>Deadline: 1.11.2013)</a:t>
            </a:r>
          </a:p>
          <a:p>
            <a:r>
              <a:rPr lang="de-DE" dirty="0" smtClean="0"/>
              <a:t>netidee.at (</a:t>
            </a:r>
            <a:r>
              <a:rPr lang="de-DE" dirty="0" err="1" smtClean="0"/>
              <a:t>next</a:t>
            </a:r>
            <a:r>
              <a:rPr lang="de-DE" dirty="0" smtClean="0"/>
              <a:t> </a:t>
            </a:r>
            <a:r>
              <a:rPr lang="de-DE" dirty="0" smtClean="0"/>
              <a:t>Deadline</a:t>
            </a:r>
            <a:r>
              <a:rPr lang="de-DE" dirty="0" smtClean="0"/>
              <a:t>: </a:t>
            </a:r>
            <a:r>
              <a:rPr lang="de-DE" dirty="0" smtClean="0"/>
              <a:t>10.2014)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891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commercial</a:t>
            </a:r>
            <a:r>
              <a:rPr lang="de-DE" dirty="0" smtClean="0"/>
              <a:t> interest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EF6-8632-4419-AAA0-4F8F9EE0E992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 smtClean="0"/>
              <a:t>The </a:t>
            </a:r>
            <a:r>
              <a:rPr lang="de-DE" dirty="0" err="1" smtClean="0"/>
              <a:t>first</a:t>
            </a:r>
            <a:r>
              <a:rPr lang="de-DE" dirty="0" smtClean="0"/>
              <a:t> </a:t>
            </a:r>
            <a:r>
              <a:rPr lang="de-DE" dirty="0" err="1" smtClean="0"/>
              <a:t>quantum</a:t>
            </a:r>
            <a:r>
              <a:rPr lang="de-DE" dirty="0" smtClean="0"/>
              <a:t> </a:t>
            </a:r>
            <a:r>
              <a:rPr lang="de-DE" dirty="0" err="1" smtClean="0"/>
              <a:t>computers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been</a:t>
            </a:r>
            <a:r>
              <a:rPr lang="de-DE" dirty="0" smtClean="0"/>
              <a:t> </a:t>
            </a:r>
            <a:r>
              <a:rPr lang="de-DE" dirty="0" err="1" smtClean="0"/>
              <a:t>sold</a:t>
            </a:r>
            <a:r>
              <a:rPr lang="de-DE" dirty="0" smtClean="0"/>
              <a:t> in 2013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free</a:t>
            </a:r>
            <a:r>
              <a:rPr lang="de-DE" dirty="0" smtClean="0"/>
              <a:t> </a:t>
            </a:r>
            <a:r>
              <a:rPr lang="de-DE" dirty="0" err="1" smtClean="0"/>
              <a:t>market</a:t>
            </a:r>
            <a:r>
              <a:rPr lang="de-DE" dirty="0" smtClean="0"/>
              <a:t>, so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should</a:t>
            </a:r>
            <a:r>
              <a:rPr lang="de-DE" dirty="0" smtClean="0"/>
              <a:t> </a:t>
            </a:r>
            <a:r>
              <a:rPr lang="de-DE" dirty="0" err="1" smtClean="0"/>
              <a:t>take</a:t>
            </a:r>
            <a:r>
              <a:rPr lang="de-DE" dirty="0" smtClean="0"/>
              <a:t> a </a:t>
            </a:r>
            <a:r>
              <a:rPr lang="de-DE" dirty="0" err="1" smtClean="0"/>
              <a:t>look</a:t>
            </a:r>
            <a:r>
              <a:rPr lang="de-DE" dirty="0" smtClean="0"/>
              <a:t>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topic</a:t>
            </a:r>
            <a:r>
              <a:rPr lang="de-DE" dirty="0" smtClean="0"/>
              <a:t> </a:t>
            </a:r>
            <a:r>
              <a:rPr lang="de-DE" dirty="0" err="1" smtClean="0"/>
              <a:t>now</a:t>
            </a:r>
            <a:r>
              <a:rPr lang="de-DE" dirty="0" smtClean="0"/>
              <a:t>.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413775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Different </a:t>
            </a:r>
            <a:r>
              <a:rPr lang="de-DE" dirty="0" err="1" smtClean="0"/>
              <a:t>quantum</a:t>
            </a:r>
            <a:r>
              <a:rPr lang="de-DE" dirty="0" smtClean="0"/>
              <a:t> </a:t>
            </a:r>
            <a:r>
              <a:rPr lang="de-DE" dirty="0" err="1" smtClean="0"/>
              <a:t>computer</a:t>
            </a:r>
            <a:r>
              <a:rPr lang="de-DE" dirty="0" smtClean="0"/>
              <a:t> </a:t>
            </a:r>
            <a:r>
              <a:rPr lang="de-DE" dirty="0" err="1" smtClean="0"/>
              <a:t>architectures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EF6-8632-4419-AAA0-4F8F9EE0E992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 err="1" smtClean="0"/>
              <a:t>There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currently</a:t>
            </a:r>
            <a:r>
              <a:rPr lang="de-DE" dirty="0" smtClean="0"/>
              <a:t> 2 different </a:t>
            </a:r>
            <a:r>
              <a:rPr lang="de-DE" dirty="0" err="1" smtClean="0"/>
              <a:t>architectures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quantum</a:t>
            </a:r>
            <a:r>
              <a:rPr lang="de-DE" dirty="0" smtClean="0"/>
              <a:t> </a:t>
            </a:r>
            <a:r>
              <a:rPr lang="de-DE" dirty="0" err="1" smtClean="0"/>
              <a:t>computers</a:t>
            </a:r>
            <a:r>
              <a:rPr lang="de-DE" dirty="0" smtClean="0"/>
              <a:t> </a:t>
            </a:r>
            <a:r>
              <a:rPr lang="de-DE" dirty="0" err="1" smtClean="0"/>
              <a:t>known</a:t>
            </a:r>
            <a:r>
              <a:rPr lang="de-DE" dirty="0"/>
              <a:t> </a:t>
            </a:r>
            <a:r>
              <a:rPr lang="de-DE" dirty="0" smtClean="0"/>
              <a:t>(</a:t>
            </a: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thought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like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smtClean="0"/>
              <a:t>Von-Neumann, </a:t>
            </a:r>
            <a:r>
              <a:rPr lang="de-DE" dirty="0" smtClean="0"/>
              <a:t>Turing </a:t>
            </a:r>
            <a:r>
              <a:rPr lang="de-DE" dirty="0" smtClean="0"/>
              <a:t>and Harvard </a:t>
            </a:r>
            <a:r>
              <a:rPr lang="de-DE" dirty="0" err="1" smtClean="0"/>
              <a:t>architectures</a:t>
            </a:r>
            <a:r>
              <a:rPr lang="de-DE" dirty="0" smtClean="0"/>
              <a:t>)</a:t>
            </a:r>
            <a:endParaRPr lang="de-DE" dirty="0" smtClean="0"/>
          </a:p>
          <a:p>
            <a:r>
              <a:rPr lang="de-DE" dirty="0" err="1"/>
              <a:t>Adiabatic</a:t>
            </a:r>
            <a:r>
              <a:rPr lang="de-DE" dirty="0"/>
              <a:t> Quantum </a:t>
            </a:r>
            <a:r>
              <a:rPr lang="de-DE" dirty="0" err="1" smtClean="0"/>
              <a:t>Annealing</a:t>
            </a:r>
            <a:endParaRPr lang="de-DE" dirty="0" smtClean="0"/>
          </a:p>
          <a:p>
            <a:pPr lvl="1"/>
            <a:r>
              <a:rPr lang="de-DE" dirty="0" err="1" smtClean="0"/>
              <a:t>finds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global </a:t>
            </a:r>
            <a:r>
              <a:rPr lang="de-DE" dirty="0" err="1" smtClean="0"/>
              <a:t>maximum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 </a:t>
            </a:r>
            <a:r>
              <a:rPr lang="de-DE" dirty="0" err="1" smtClean="0"/>
              <a:t>mathematical</a:t>
            </a:r>
            <a:r>
              <a:rPr lang="de-DE" dirty="0" smtClean="0"/>
              <a:t> </a:t>
            </a:r>
            <a:r>
              <a:rPr lang="de-DE" dirty="0" err="1" smtClean="0"/>
              <a:t>function</a:t>
            </a:r>
            <a:endParaRPr lang="de-DE" dirty="0" smtClean="0"/>
          </a:p>
          <a:p>
            <a:pPr lvl="1"/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commercially</a:t>
            </a:r>
            <a:r>
              <a:rPr lang="de-DE" dirty="0" smtClean="0"/>
              <a:t> </a:t>
            </a:r>
            <a:r>
              <a:rPr lang="de-DE" dirty="0" err="1" smtClean="0"/>
              <a:t>available</a:t>
            </a:r>
            <a:r>
              <a:rPr lang="de-DE" dirty="0" smtClean="0"/>
              <a:t> (~ </a:t>
            </a:r>
            <a:r>
              <a:rPr lang="de-DE" dirty="0" smtClean="0"/>
              <a:t>20-50 Mio. EUR) </a:t>
            </a:r>
            <a:r>
              <a:rPr lang="de-DE" dirty="0" err="1" smtClean="0"/>
              <a:t>from</a:t>
            </a:r>
            <a:r>
              <a:rPr lang="de-DE" dirty="0" smtClean="0"/>
              <a:t> D-Wave-Systems</a:t>
            </a:r>
            <a:endParaRPr lang="de-DE" dirty="0" smtClean="0"/>
          </a:p>
          <a:p>
            <a:pPr lvl="1"/>
            <a:r>
              <a:rPr lang="de-DE" dirty="0" err="1" smtClean="0"/>
              <a:t>useable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pattern</a:t>
            </a:r>
            <a:r>
              <a:rPr lang="de-DE" dirty="0" smtClean="0"/>
              <a:t> </a:t>
            </a:r>
            <a:r>
              <a:rPr lang="de-DE" dirty="0" err="1" smtClean="0"/>
              <a:t>matching</a:t>
            </a:r>
            <a:r>
              <a:rPr lang="de-DE" dirty="0" smtClean="0"/>
              <a:t>, </a:t>
            </a:r>
            <a:r>
              <a:rPr lang="de-DE" dirty="0" err="1" smtClean="0"/>
              <a:t>optimisation</a:t>
            </a:r>
            <a:r>
              <a:rPr lang="de-DE" dirty="0" smtClean="0"/>
              <a:t>, </a:t>
            </a:r>
            <a:r>
              <a:rPr lang="de-DE" dirty="0" err="1" smtClean="0"/>
              <a:t>image</a:t>
            </a:r>
            <a:r>
              <a:rPr lang="de-DE" dirty="0" smtClean="0"/>
              <a:t> recognition and </a:t>
            </a:r>
            <a:r>
              <a:rPr lang="de-DE" dirty="0" err="1" smtClean="0"/>
              <a:t>similar</a:t>
            </a:r>
            <a:r>
              <a:rPr lang="de-DE" dirty="0" smtClean="0"/>
              <a:t> </a:t>
            </a:r>
            <a:r>
              <a:rPr lang="de-DE" dirty="0" err="1" smtClean="0"/>
              <a:t>topics</a:t>
            </a:r>
            <a:r>
              <a:rPr lang="de-DE" dirty="0" smtClean="0"/>
              <a:t>, and </a:t>
            </a:r>
            <a:r>
              <a:rPr lang="de-DE" dirty="0" err="1" smtClean="0"/>
              <a:t>they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successful</a:t>
            </a:r>
            <a:r>
              <a:rPr lang="de-DE" dirty="0" smtClean="0"/>
              <a:t>.</a:t>
            </a:r>
            <a:endParaRPr lang="de-DE" dirty="0" smtClean="0"/>
          </a:p>
          <a:p>
            <a:pPr lvl="1"/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architecture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not </a:t>
            </a:r>
            <a:r>
              <a:rPr lang="de-DE" dirty="0" err="1" smtClean="0"/>
              <a:t>usable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Shor</a:t>
            </a:r>
            <a:r>
              <a:rPr lang="de-DE" dirty="0" smtClean="0"/>
              <a:t> and </a:t>
            </a:r>
            <a:r>
              <a:rPr lang="de-DE" dirty="0" err="1" smtClean="0"/>
              <a:t>Grover</a:t>
            </a:r>
            <a:r>
              <a:rPr lang="de-DE" dirty="0" smtClean="0"/>
              <a:t> </a:t>
            </a:r>
            <a:r>
              <a:rPr lang="de-DE" dirty="0" err="1" smtClean="0"/>
              <a:t>algorithm</a:t>
            </a:r>
            <a:endParaRPr lang="de-DE" dirty="0" smtClean="0"/>
          </a:p>
          <a:p>
            <a:r>
              <a:rPr lang="de-DE" dirty="0" smtClean="0"/>
              <a:t>universal </a:t>
            </a:r>
            <a:r>
              <a:rPr lang="de-DE" dirty="0" err="1" smtClean="0"/>
              <a:t>register</a:t>
            </a:r>
            <a:r>
              <a:rPr lang="de-DE" dirty="0" smtClean="0"/>
              <a:t> based </a:t>
            </a:r>
            <a:r>
              <a:rPr lang="de-DE" dirty="0" err="1" smtClean="0"/>
              <a:t>quantum</a:t>
            </a:r>
            <a:r>
              <a:rPr lang="de-DE" dirty="0" smtClean="0"/>
              <a:t> </a:t>
            </a:r>
            <a:r>
              <a:rPr lang="de-DE" dirty="0" err="1" smtClean="0"/>
              <a:t>computer</a:t>
            </a:r>
            <a:r>
              <a:rPr lang="de-DE" dirty="0" smtClean="0"/>
              <a:t> </a:t>
            </a:r>
            <a:r>
              <a:rPr lang="de-DE" dirty="0" err="1" smtClean="0"/>
              <a:t>architecture</a:t>
            </a:r>
            <a:endParaRPr lang="de-DE" dirty="0" smtClean="0"/>
          </a:p>
          <a:p>
            <a:pPr lvl="1"/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usable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shor</a:t>
            </a:r>
            <a:r>
              <a:rPr lang="de-DE" dirty="0" smtClean="0"/>
              <a:t> </a:t>
            </a:r>
            <a:r>
              <a:rPr lang="de-DE" dirty="0" err="1" smtClean="0"/>
              <a:t>algorithm</a:t>
            </a:r>
            <a:endParaRPr lang="de-DE" dirty="0" smtClean="0"/>
          </a:p>
          <a:p>
            <a:pPr lvl="1"/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commercially</a:t>
            </a:r>
            <a:r>
              <a:rPr lang="de-DE" dirty="0" smtClean="0"/>
              <a:t> not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interesting</a:t>
            </a:r>
            <a:endParaRPr lang="de-DE" dirty="0" smtClean="0"/>
          </a:p>
          <a:p>
            <a:pPr lvl="1"/>
            <a:r>
              <a:rPr lang="de-DE" dirty="0" err="1" smtClean="0"/>
              <a:t>has</a:t>
            </a:r>
            <a:r>
              <a:rPr lang="de-DE" dirty="0" smtClean="0"/>
              <a:t> not </a:t>
            </a:r>
            <a:r>
              <a:rPr lang="de-DE" dirty="0" err="1" smtClean="0"/>
              <a:t>been</a:t>
            </a:r>
            <a:r>
              <a:rPr lang="de-DE" dirty="0" smtClean="0"/>
              <a:t> </a:t>
            </a:r>
            <a:r>
              <a:rPr lang="de-DE" dirty="0" err="1" smtClean="0"/>
              <a:t>scaled</a:t>
            </a:r>
            <a:r>
              <a:rPr lang="de-DE" dirty="0" smtClean="0"/>
              <a:t> </a:t>
            </a:r>
            <a:r>
              <a:rPr lang="de-DE" dirty="0" err="1" smtClean="0"/>
              <a:t>up</a:t>
            </a:r>
            <a:r>
              <a:rPr lang="de-DE" dirty="0" smtClean="0"/>
              <a:t> and </a:t>
            </a:r>
            <a:r>
              <a:rPr lang="de-DE" dirty="0" err="1" smtClean="0"/>
              <a:t>is</a:t>
            </a:r>
            <a:r>
              <a:rPr lang="de-DE" dirty="0" smtClean="0"/>
              <a:t> not </a:t>
            </a:r>
            <a:r>
              <a:rPr lang="de-DE" dirty="0" err="1" smtClean="0"/>
              <a:t>commercially</a:t>
            </a:r>
            <a:r>
              <a:rPr lang="de-DE" dirty="0" smtClean="0"/>
              <a:t> </a:t>
            </a:r>
            <a:r>
              <a:rPr lang="de-DE" dirty="0" err="1" smtClean="0"/>
              <a:t>available</a:t>
            </a:r>
            <a:r>
              <a:rPr lang="de-DE" dirty="0" smtClean="0"/>
              <a:t> </a:t>
            </a:r>
            <a:r>
              <a:rPr lang="de-DE" dirty="0" err="1" smtClean="0"/>
              <a:t>yet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198466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Simulation</a:t>
            </a:r>
            <a:endParaRPr lang="en-US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/>
              <a:t>a </a:t>
            </a:r>
            <a:r>
              <a:rPr lang="de-DE" dirty="0" err="1"/>
              <a:t>good</a:t>
            </a:r>
            <a:r>
              <a:rPr lang="de-DE" dirty="0"/>
              <a:t> </a:t>
            </a:r>
            <a:r>
              <a:rPr lang="de-DE" dirty="0" err="1"/>
              <a:t>supercomputer</a:t>
            </a:r>
            <a:r>
              <a:rPr lang="de-DE" dirty="0"/>
              <a:t> / </a:t>
            </a:r>
            <a:r>
              <a:rPr lang="de-DE" dirty="0" err="1"/>
              <a:t>cluster</a:t>
            </a:r>
            <a:r>
              <a:rPr lang="de-DE" dirty="0"/>
              <a:t>,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simulate</a:t>
            </a:r>
            <a:r>
              <a:rPr lang="de-DE" dirty="0"/>
              <a:t> </a:t>
            </a:r>
            <a:r>
              <a:rPr lang="de-DE" dirty="0" err="1"/>
              <a:t>small</a:t>
            </a:r>
            <a:r>
              <a:rPr lang="de-DE" dirty="0"/>
              <a:t> </a:t>
            </a:r>
            <a:r>
              <a:rPr lang="de-DE" dirty="0" err="1"/>
              <a:t>quantum</a:t>
            </a:r>
            <a:r>
              <a:rPr lang="de-DE" dirty="0"/>
              <a:t> </a:t>
            </a:r>
            <a:r>
              <a:rPr lang="de-DE" dirty="0" err="1"/>
              <a:t>computers</a:t>
            </a:r>
            <a:endParaRPr lang="de-DE" dirty="0"/>
          </a:p>
          <a:p>
            <a:pPr lvl="1"/>
            <a:r>
              <a:rPr lang="de-DE" dirty="0"/>
              <a:t>a </a:t>
            </a:r>
            <a:r>
              <a:rPr lang="de-DE" dirty="0" err="1"/>
              <a:t>univerity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offering</a:t>
            </a:r>
            <a:r>
              <a:rPr lang="de-DE" dirty="0"/>
              <a:t> 7 </a:t>
            </a:r>
            <a:r>
              <a:rPr lang="de-DE" dirty="0" err="1"/>
              <a:t>Qubits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a </a:t>
            </a:r>
            <a:r>
              <a:rPr lang="de-DE" dirty="0" err="1"/>
              <a:t>cloud</a:t>
            </a:r>
            <a:r>
              <a:rPr lang="de-DE" dirty="0"/>
              <a:t> service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617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Shor</a:t>
            </a:r>
            <a:r>
              <a:rPr lang="de-DE" dirty="0" smtClean="0"/>
              <a:t> </a:t>
            </a:r>
            <a:r>
              <a:rPr lang="de-DE" dirty="0" err="1" smtClean="0"/>
              <a:t>Algorithm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EF6-8632-4419-AAA0-4F8F9EE0E992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factor</a:t>
            </a:r>
            <a:r>
              <a:rPr lang="de-DE" dirty="0" smtClean="0"/>
              <a:t> prime </a:t>
            </a:r>
            <a:r>
              <a:rPr lang="de-DE" dirty="0" err="1" smtClean="0"/>
              <a:t>numbers</a:t>
            </a:r>
            <a:r>
              <a:rPr lang="de-DE" dirty="0" smtClean="0"/>
              <a:t>  (and </a:t>
            </a:r>
            <a:endParaRPr lang="de-DE" dirty="0" smtClean="0"/>
          </a:p>
          <a:p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been</a:t>
            </a:r>
            <a:r>
              <a:rPr lang="de-DE" dirty="0" smtClean="0"/>
              <a:t> </a:t>
            </a:r>
            <a:r>
              <a:rPr lang="de-DE" dirty="0" err="1" smtClean="0"/>
              <a:t>successfully</a:t>
            </a:r>
            <a:r>
              <a:rPr lang="de-DE" dirty="0" smtClean="0"/>
              <a:t> </a:t>
            </a:r>
            <a:r>
              <a:rPr lang="de-DE" dirty="0" err="1" smtClean="0"/>
              <a:t>tested</a:t>
            </a:r>
            <a:r>
              <a:rPr lang="de-DE" dirty="0" smtClean="0"/>
              <a:t> and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works</a:t>
            </a:r>
            <a:r>
              <a:rPr lang="de-DE" dirty="0" smtClean="0"/>
              <a:t> on </a:t>
            </a:r>
            <a:r>
              <a:rPr lang="de-DE" dirty="0" err="1" smtClean="0"/>
              <a:t>small</a:t>
            </a:r>
            <a:r>
              <a:rPr lang="de-DE" dirty="0" smtClean="0"/>
              <a:t> universal </a:t>
            </a:r>
            <a:r>
              <a:rPr lang="de-DE" dirty="0" err="1" smtClean="0"/>
              <a:t>register</a:t>
            </a:r>
            <a:r>
              <a:rPr lang="de-DE" dirty="0" smtClean="0"/>
              <a:t> </a:t>
            </a:r>
            <a:r>
              <a:rPr lang="de-DE" dirty="0" err="1" smtClean="0"/>
              <a:t>quantum</a:t>
            </a:r>
            <a:r>
              <a:rPr lang="de-DE" dirty="0" smtClean="0"/>
              <a:t> </a:t>
            </a:r>
            <a:r>
              <a:rPr lang="de-DE" dirty="0" err="1" smtClean="0"/>
              <a:t>computers</a:t>
            </a:r>
            <a:endParaRPr lang="de-DE" dirty="0" smtClean="0"/>
          </a:p>
          <a:p>
            <a:r>
              <a:rPr lang="de-DE" dirty="0" err="1" smtClean="0"/>
              <a:t>breaks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following</a:t>
            </a:r>
            <a:r>
              <a:rPr lang="de-DE" dirty="0" smtClean="0"/>
              <a:t> </a:t>
            </a:r>
            <a:r>
              <a:rPr lang="de-DE" dirty="0" err="1" smtClean="0"/>
              <a:t>algorithms</a:t>
            </a:r>
            <a:r>
              <a:rPr lang="de-DE" dirty="0" smtClean="0"/>
              <a:t>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scaled</a:t>
            </a:r>
            <a:r>
              <a:rPr lang="de-DE" dirty="0" smtClean="0"/>
              <a:t> </a:t>
            </a:r>
            <a:r>
              <a:rPr lang="de-DE" dirty="0" err="1" smtClean="0"/>
              <a:t>up</a:t>
            </a:r>
            <a:r>
              <a:rPr lang="de-DE" dirty="0" smtClean="0"/>
              <a:t>:</a:t>
            </a:r>
          </a:p>
          <a:p>
            <a:pPr lvl="1"/>
            <a:r>
              <a:rPr lang="de-DE" dirty="0" smtClean="0"/>
              <a:t>RSA</a:t>
            </a:r>
            <a:r>
              <a:rPr lang="de-DE" dirty="0" smtClean="0"/>
              <a:t>, DSA, </a:t>
            </a:r>
            <a:r>
              <a:rPr lang="de-DE" dirty="0" smtClean="0"/>
              <a:t>ECC(</a:t>
            </a:r>
            <a:r>
              <a:rPr lang="de-DE" dirty="0" err="1" smtClean="0"/>
              <a:t>elliptic</a:t>
            </a:r>
            <a:r>
              <a:rPr lang="de-DE" dirty="0" smtClean="0"/>
              <a:t> </a:t>
            </a:r>
            <a:r>
              <a:rPr lang="de-DE" dirty="0" err="1" smtClean="0"/>
              <a:t>curves</a:t>
            </a:r>
            <a:r>
              <a:rPr lang="de-DE" dirty="0" smtClean="0"/>
              <a:t>)  (all </a:t>
            </a:r>
            <a:r>
              <a:rPr lang="de-DE" dirty="0" err="1" smtClean="0"/>
              <a:t>public</a:t>
            </a:r>
            <a:r>
              <a:rPr lang="de-DE" dirty="0" smtClean="0"/>
              <a:t>-key </a:t>
            </a:r>
            <a:r>
              <a:rPr lang="de-DE" dirty="0" err="1" smtClean="0"/>
              <a:t>encryption</a:t>
            </a:r>
            <a:r>
              <a:rPr lang="de-DE" dirty="0" smtClean="0"/>
              <a:t> and signature </a:t>
            </a:r>
            <a:r>
              <a:rPr lang="de-DE" dirty="0" err="1" smtClean="0"/>
              <a:t>algorithms</a:t>
            </a:r>
            <a:r>
              <a:rPr lang="de-DE" dirty="0" smtClean="0"/>
              <a:t> in </a:t>
            </a:r>
            <a:r>
              <a:rPr lang="de-DE" dirty="0" err="1" smtClean="0"/>
              <a:t>widespread</a:t>
            </a:r>
            <a:r>
              <a:rPr lang="de-DE" dirty="0" smtClean="0"/>
              <a:t> use)</a:t>
            </a:r>
            <a:endParaRPr lang="de-DE" dirty="0" smtClean="0"/>
          </a:p>
          <a:p>
            <a:pPr lvl="1"/>
            <a:r>
              <a:rPr lang="de-DE" dirty="0" smtClean="0"/>
              <a:t>DH (Diffie-Hellman) </a:t>
            </a:r>
            <a:r>
              <a:rPr lang="de-DE" dirty="0" smtClean="0"/>
              <a:t>(a key-</a:t>
            </a:r>
            <a:r>
              <a:rPr lang="de-DE" dirty="0" err="1" smtClean="0"/>
              <a:t>negotiation</a:t>
            </a:r>
            <a:r>
              <a:rPr lang="de-DE" dirty="0" smtClean="0"/>
              <a:t> </a:t>
            </a:r>
            <a:r>
              <a:rPr lang="de-DE" dirty="0" err="1" smtClean="0"/>
              <a:t>algorithm</a:t>
            </a:r>
            <a:r>
              <a:rPr lang="de-DE" dirty="0" smtClean="0"/>
              <a:t>, </a:t>
            </a: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in </a:t>
            </a:r>
            <a:r>
              <a:rPr lang="de-DE" dirty="0" err="1" smtClean="0"/>
              <a:t>widespread</a:t>
            </a:r>
            <a:r>
              <a:rPr lang="de-DE" dirty="0" smtClean="0"/>
              <a:t> use)</a:t>
            </a:r>
            <a:endParaRPr lang="de-DE" dirty="0"/>
          </a:p>
          <a:p>
            <a:r>
              <a:rPr lang="de-DE" dirty="0" err="1" smtClean="0"/>
              <a:t>therefore</a:t>
            </a:r>
            <a:r>
              <a:rPr lang="de-DE" dirty="0" smtClean="0"/>
              <a:t> </a:t>
            </a:r>
            <a:r>
              <a:rPr lang="de-DE" dirty="0" err="1" smtClean="0"/>
              <a:t>affected</a:t>
            </a:r>
            <a:r>
              <a:rPr lang="de-DE" dirty="0" smtClean="0"/>
              <a:t>:</a:t>
            </a:r>
            <a:endParaRPr lang="de-DE" dirty="0" smtClean="0"/>
          </a:p>
          <a:p>
            <a:pPr lvl="1"/>
            <a:r>
              <a:rPr lang="de-DE" dirty="0" smtClean="0"/>
              <a:t>X.509 </a:t>
            </a:r>
            <a:r>
              <a:rPr lang="de-DE" dirty="0" err="1" smtClean="0"/>
              <a:t>certificates</a:t>
            </a:r>
            <a:r>
              <a:rPr lang="de-DE" dirty="0" smtClean="0"/>
              <a:t> (RSA,ECC), </a:t>
            </a:r>
            <a:r>
              <a:rPr lang="de-DE" dirty="0" err="1" smtClean="0"/>
              <a:t>OpenPGP</a:t>
            </a:r>
            <a:r>
              <a:rPr lang="de-DE" dirty="0" smtClean="0"/>
              <a:t> </a:t>
            </a:r>
            <a:r>
              <a:rPr lang="de-DE" dirty="0" err="1" smtClean="0"/>
              <a:t>keys</a:t>
            </a:r>
            <a:r>
              <a:rPr lang="de-DE" dirty="0" smtClean="0"/>
              <a:t>, </a:t>
            </a:r>
            <a:r>
              <a:rPr lang="de-DE" dirty="0" err="1" smtClean="0"/>
              <a:t>Bitcoin</a:t>
            </a:r>
            <a:r>
              <a:rPr lang="de-DE" dirty="0" smtClean="0"/>
              <a:t> </a:t>
            </a:r>
            <a:r>
              <a:rPr lang="de-DE" dirty="0" err="1" smtClean="0"/>
              <a:t>addresses</a:t>
            </a:r>
            <a:endParaRPr lang="de-DE" dirty="0" smtClean="0"/>
          </a:p>
          <a:p>
            <a:pPr lvl="1"/>
            <a:r>
              <a:rPr lang="de-DE" dirty="0" smtClean="0"/>
              <a:t>SSL/TLS, HTTPS, </a:t>
            </a:r>
            <a:r>
              <a:rPr lang="de-DE" dirty="0" err="1" smtClean="0"/>
              <a:t>OnlineBanking</a:t>
            </a:r>
            <a:r>
              <a:rPr lang="de-DE" dirty="0" smtClean="0"/>
              <a:t>, …</a:t>
            </a:r>
          </a:p>
          <a:p>
            <a:pPr lvl="1"/>
            <a:r>
              <a:rPr lang="de-DE" dirty="0" smtClean="0"/>
              <a:t>SSH</a:t>
            </a:r>
          </a:p>
          <a:p>
            <a:pPr lvl="1"/>
            <a:r>
              <a:rPr lang="de-DE" dirty="0" smtClean="0"/>
              <a:t>Digital </a:t>
            </a:r>
            <a:r>
              <a:rPr lang="de-DE" dirty="0" err="1" smtClean="0"/>
              <a:t>Signatures</a:t>
            </a:r>
            <a:r>
              <a:rPr lang="de-DE" dirty="0" smtClean="0"/>
              <a:t>, </a:t>
            </a:r>
            <a:r>
              <a:rPr lang="de-DE" dirty="0" err="1" smtClean="0"/>
              <a:t>XMLDSig</a:t>
            </a:r>
            <a:r>
              <a:rPr lang="de-DE" dirty="0" smtClean="0"/>
              <a:t> -&gt; </a:t>
            </a:r>
            <a:r>
              <a:rPr lang="de-DE" dirty="0" smtClean="0"/>
              <a:t>e.g. Austrian </a:t>
            </a:r>
            <a:r>
              <a:rPr lang="de-DE" dirty="0" err="1" smtClean="0"/>
              <a:t>citizen</a:t>
            </a:r>
            <a:r>
              <a:rPr lang="de-DE" dirty="0" smtClean="0"/>
              <a:t> </a:t>
            </a:r>
            <a:r>
              <a:rPr lang="de-DE" dirty="0" err="1" smtClean="0"/>
              <a:t>card</a:t>
            </a:r>
            <a:r>
              <a:rPr lang="de-DE" dirty="0" smtClean="0"/>
              <a:t> / </a:t>
            </a:r>
            <a:r>
              <a:rPr lang="de-DE" dirty="0" smtClean="0"/>
              <a:t>Bürgerkarte</a:t>
            </a:r>
            <a:endParaRPr lang="de-DE" dirty="0" smtClean="0"/>
          </a:p>
          <a:p>
            <a:pPr lvl="1"/>
            <a:r>
              <a:rPr lang="de-DE" dirty="0" smtClean="0"/>
              <a:t>IPSEC -&gt; </a:t>
            </a:r>
            <a:r>
              <a:rPr lang="de-DE" dirty="0"/>
              <a:t>VPN, S/Mime</a:t>
            </a:r>
            <a:endParaRPr lang="de-DE" dirty="0" smtClean="0"/>
          </a:p>
          <a:p>
            <a:pPr lvl="1"/>
            <a:r>
              <a:rPr lang="de-DE" dirty="0" smtClean="0"/>
              <a:t>IEEE802.1X (Ethernet </a:t>
            </a:r>
            <a:r>
              <a:rPr lang="de-DE" dirty="0" smtClean="0"/>
              <a:t>Authentication </a:t>
            </a:r>
            <a:r>
              <a:rPr lang="de-DE" dirty="0" err="1" smtClean="0"/>
              <a:t>used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WLAN)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887781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History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EF6-8632-4419-AAA0-4F8F9EE0E992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 smtClean="0"/>
              <a:t>1982: </a:t>
            </a:r>
            <a:r>
              <a:rPr lang="de-DE" dirty="0" err="1" smtClean="0"/>
              <a:t>publication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idea</a:t>
            </a:r>
            <a:r>
              <a:rPr lang="de-DE" dirty="0" smtClean="0"/>
              <a:t> and </a:t>
            </a:r>
            <a:r>
              <a:rPr lang="de-DE" dirty="0" err="1" smtClean="0"/>
              <a:t>necessity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a </a:t>
            </a:r>
            <a:r>
              <a:rPr lang="de-DE" dirty="0" err="1" smtClean="0"/>
              <a:t>quantum</a:t>
            </a:r>
            <a:r>
              <a:rPr lang="de-DE" dirty="0" smtClean="0"/>
              <a:t> </a:t>
            </a:r>
            <a:r>
              <a:rPr lang="de-DE" dirty="0" err="1" smtClean="0"/>
              <a:t>computer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nobel price </a:t>
            </a:r>
            <a:r>
              <a:rPr lang="de-DE" dirty="0" err="1" smtClean="0"/>
              <a:t>winner</a:t>
            </a:r>
            <a:r>
              <a:rPr lang="de-DE" dirty="0" smtClean="0"/>
              <a:t> R</a:t>
            </a:r>
            <a:r>
              <a:rPr lang="de-DE" dirty="0" smtClean="0"/>
              <a:t>. </a:t>
            </a:r>
            <a:r>
              <a:rPr lang="de-DE" dirty="0" err="1" smtClean="0"/>
              <a:t>Feynmann</a:t>
            </a:r>
            <a:endParaRPr lang="de-DE" dirty="0" smtClean="0"/>
          </a:p>
          <a:p>
            <a:r>
              <a:rPr lang="de-DE" dirty="0" smtClean="0"/>
              <a:t>1994: </a:t>
            </a:r>
            <a:r>
              <a:rPr lang="de-DE" dirty="0" err="1" smtClean="0"/>
              <a:t>publication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Shor</a:t>
            </a:r>
            <a:r>
              <a:rPr lang="de-DE" dirty="0" smtClean="0"/>
              <a:t> </a:t>
            </a:r>
            <a:r>
              <a:rPr lang="de-DE" dirty="0" err="1" smtClean="0"/>
              <a:t>algorithms</a:t>
            </a:r>
            <a:endParaRPr lang="de-DE" dirty="0" smtClean="0"/>
          </a:p>
          <a:p>
            <a:pPr lvl="1"/>
            <a:r>
              <a:rPr lang="de-DE" dirty="0" smtClean="0"/>
              <a:t>Open </a:t>
            </a:r>
            <a:r>
              <a:rPr lang="de-DE" dirty="0" err="1" smtClean="0"/>
              <a:t>questions</a:t>
            </a:r>
            <a:r>
              <a:rPr lang="de-DE" dirty="0" smtClean="0"/>
              <a:t>: </a:t>
            </a:r>
            <a:r>
              <a:rPr lang="de-DE" dirty="0" err="1" smtClean="0"/>
              <a:t>Does</a:t>
            </a:r>
            <a:r>
              <a:rPr lang="de-DE" dirty="0" smtClean="0"/>
              <a:t> </a:t>
            </a:r>
            <a:r>
              <a:rPr lang="de-DE" dirty="0" err="1" smtClean="0"/>
              <a:t>Shor</a:t>
            </a:r>
            <a:r>
              <a:rPr lang="de-DE" dirty="0" smtClean="0"/>
              <a:t> </a:t>
            </a:r>
            <a:r>
              <a:rPr lang="de-DE" dirty="0" err="1" smtClean="0"/>
              <a:t>algorithm</a:t>
            </a:r>
            <a:r>
              <a:rPr lang="de-DE" dirty="0" smtClean="0"/>
              <a:t> work </a:t>
            </a:r>
            <a:r>
              <a:rPr lang="de-DE" dirty="0" err="1" smtClean="0"/>
              <a:t>at</a:t>
            </a:r>
            <a:r>
              <a:rPr lang="de-DE" dirty="0" smtClean="0"/>
              <a:t> all? </a:t>
            </a:r>
            <a:r>
              <a:rPr lang="de-DE" dirty="0" err="1" smtClean="0"/>
              <a:t>Does</a:t>
            </a:r>
            <a:r>
              <a:rPr lang="de-DE" dirty="0" smtClean="0"/>
              <a:t> </a:t>
            </a:r>
            <a:r>
              <a:rPr lang="de-DE" dirty="0" err="1" smtClean="0"/>
              <a:t>quantum</a:t>
            </a:r>
            <a:r>
              <a:rPr lang="de-DE" dirty="0" smtClean="0"/>
              <a:t> </a:t>
            </a:r>
            <a:r>
              <a:rPr lang="de-DE" dirty="0" err="1" smtClean="0"/>
              <a:t>mechanics</a:t>
            </a:r>
            <a:r>
              <a:rPr lang="de-DE" dirty="0" smtClean="0"/>
              <a:t> work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way</a:t>
            </a:r>
            <a:r>
              <a:rPr lang="de-DE" dirty="0" smtClean="0"/>
              <a:t> in practice? 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possible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build</a:t>
            </a:r>
            <a:r>
              <a:rPr lang="de-DE" dirty="0" smtClean="0"/>
              <a:t> a </a:t>
            </a:r>
            <a:r>
              <a:rPr lang="de-DE" dirty="0" err="1" smtClean="0"/>
              <a:t>quantum</a:t>
            </a:r>
            <a:r>
              <a:rPr lang="de-DE" dirty="0" smtClean="0"/>
              <a:t> </a:t>
            </a:r>
            <a:r>
              <a:rPr lang="de-DE" dirty="0" err="1" smtClean="0"/>
              <a:t>computer</a:t>
            </a:r>
            <a:r>
              <a:rPr lang="de-DE" dirty="0" smtClean="0"/>
              <a:t> so large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break </a:t>
            </a:r>
            <a:r>
              <a:rPr lang="de-DE" dirty="0" err="1" smtClean="0"/>
              <a:t>pracitcal</a:t>
            </a:r>
            <a:r>
              <a:rPr lang="de-DE" dirty="0" smtClean="0"/>
              <a:t> </a:t>
            </a:r>
            <a:r>
              <a:rPr lang="de-DE" dirty="0" err="1" smtClean="0"/>
              <a:t>keys</a:t>
            </a:r>
            <a:r>
              <a:rPr lang="de-DE" dirty="0" smtClean="0"/>
              <a:t> (~ </a:t>
            </a:r>
            <a:r>
              <a:rPr lang="de-DE" dirty="0" smtClean="0"/>
              <a:t>2000 </a:t>
            </a:r>
            <a:r>
              <a:rPr lang="de-DE" dirty="0" err="1" smtClean="0"/>
              <a:t>Qubits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necessary</a:t>
            </a:r>
            <a:r>
              <a:rPr lang="de-DE" dirty="0" smtClean="0"/>
              <a:t>)?</a:t>
            </a:r>
            <a:endParaRPr lang="de-DE" dirty="0" smtClean="0"/>
          </a:p>
          <a:p>
            <a:r>
              <a:rPr lang="de-DE" dirty="0" smtClean="0"/>
              <a:t>2001: realisation </a:t>
            </a:r>
            <a:r>
              <a:rPr lang="de-DE" dirty="0" err="1" smtClean="0"/>
              <a:t>of</a:t>
            </a:r>
            <a:r>
              <a:rPr lang="de-DE" dirty="0" smtClean="0"/>
              <a:t> a </a:t>
            </a:r>
            <a:r>
              <a:rPr lang="de-DE" dirty="0" err="1" smtClean="0"/>
              <a:t>quantum</a:t>
            </a:r>
            <a:r>
              <a:rPr lang="de-DE" dirty="0" smtClean="0"/>
              <a:t> </a:t>
            </a:r>
            <a:r>
              <a:rPr lang="de-DE" dirty="0" err="1" smtClean="0"/>
              <a:t>computer</a:t>
            </a:r>
            <a:r>
              <a:rPr lang="de-DE" dirty="0" smtClean="0"/>
              <a:t> on a universal </a:t>
            </a:r>
            <a:r>
              <a:rPr lang="de-DE" dirty="0" err="1" smtClean="0"/>
              <a:t>register</a:t>
            </a:r>
            <a:r>
              <a:rPr lang="de-DE" dirty="0" smtClean="0"/>
              <a:t> </a:t>
            </a:r>
            <a:r>
              <a:rPr lang="de-DE" dirty="0" err="1" smtClean="0"/>
              <a:t>quantum</a:t>
            </a:r>
            <a:r>
              <a:rPr lang="de-DE" dirty="0" smtClean="0"/>
              <a:t> </a:t>
            </a:r>
            <a:r>
              <a:rPr lang="de-DE" dirty="0" err="1" smtClean="0"/>
              <a:t>computer</a:t>
            </a:r>
            <a:r>
              <a:rPr lang="de-DE" dirty="0" smtClean="0"/>
              <a:t> </a:t>
            </a:r>
            <a:r>
              <a:rPr lang="de-DE" dirty="0" err="1" smtClean="0"/>
              <a:t>architecture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IBM Lab in </a:t>
            </a:r>
            <a:r>
              <a:rPr lang="de-DE" dirty="0" err="1" smtClean="0"/>
              <a:t>the</a:t>
            </a:r>
            <a:r>
              <a:rPr lang="de-DE" dirty="0" smtClean="0"/>
              <a:t> USA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smtClean="0"/>
              <a:t>7 </a:t>
            </a:r>
            <a:r>
              <a:rPr lang="de-DE" dirty="0" err="1" smtClean="0"/>
              <a:t>Qubits</a:t>
            </a:r>
            <a:r>
              <a:rPr lang="de-DE" dirty="0" smtClean="0"/>
              <a:t>, </a:t>
            </a: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broke</a:t>
            </a:r>
            <a:r>
              <a:rPr lang="de-DE" dirty="0" smtClean="0"/>
              <a:t> 15 </a:t>
            </a:r>
            <a:r>
              <a:rPr lang="de-DE" dirty="0" err="1" smtClean="0"/>
              <a:t>into</a:t>
            </a:r>
            <a:r>
              <a:rPr lang="de-DE" dirty="0" smtClean="0"/>
              <a:t> 5 * 3</a:t>
            </a:r>
            <a:endParaRPr lang="de-DE" dirty="0" smtClean="0"/>
          </a:p>
          <a:p>
            <a:pPr lvl="1"/>
            <a:r>
              <a:rPr lang="de-DE" dirty="0" smtClean="0"/>
              <a:t>IBM </a:t>
            </a:r>
            <a:r>
              <a:rPr lang="de-DE" dirty="0" err="1" smtClean="0"/>
              <a:t>seems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hit</a:t>
            </a:r>
            <a:r>
              <a:rPr lang="de-DE" dirty="0" smtClean="0"/>
              <a:t> </a:t>
            </a:r>
            <a:r>
              <a:rPr lang="de-DE" dirty="0" err="1" smtClean="0"/>
              <a:t>scaling</a:t>
            </a:r>
            <a:r>
              <a:rPr lang="de-DE" dirty="0" smtClean="0"/>
              <a:t> </a:t>
            </a:r>
            <a:r>
              <a:rPr lang="de-DE" dirty="0" err="1" smtClean="0"/>
              <a:t>limitations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their</a:t>
            </a:r>
            <a:r>
              <a:rPr lang="de-DE" dirty="0" smtClean="0"/>
              <a:t> </a:t>
            </a:r>
            <a:r>
              <a:rPr lang="de-DE" dirty="0" err="1" smtClean="0"/>
              <a:t>architecture</a:t>
            </a:r>
            <a:r>
              <a:rPr lang="de-DE" dirty="0" smtClean="0"/>
              <a:t> back </a:t>
            </a:r>
            <a:r>
              <a:rPr lang="de-DE" dirty="0" err="1" smtClean="0"/>
              <a:t>then</a:t>
            </a:r>
            <a:r>
              <a:rPr lang="de-DE" dirty="0" smtClean="0"/>
              <a:t>, and </a:t>
            </a:r>
            <a:r>
              <a:rPr lang="de-DE" dirty="0" err="1" smtClean="0"/>
              <a:t>later</a:t>
            </a:r>
            <a:r>
              <a:rPr lang="de-DE" dirty="0" smtClean="0"/>
              <a:t> </a:t>
            </a:r>
            <a:r>
              <a:rPr lang="de-DE" dirty="0" err="1" smtClean="0"/>
              <a:t>tried</a:t>
            </a:r>
            <a:r>
              <a:rPr lang="de-DE" dirty="0" smtClean="0"/>
              <a:t> a </a:t>
            </a:r>
            <a:r>
              <a:rPr lang="de-DE" dirty="0" smtClean="0"/>
              <a:t>different </a:t>
            </a:r>
            <a:r>
              <a:rPr lang="de-DE" dirty="0" err="1" smtClean="0"/>
              <a:t>way</a:t>
            </a:r>
            <a:r>
              <a:rPr lang="de-DE" dirty="0" smtClean="0"/>
              <a:t>, but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further</a:t>
            </a:r>
            <a:r>
              <a:rPr lang="de-DE" dirty="0" smtClean="0"/>
              <a:t> </a:t>
            </a:r>
            <a:r>
              <a:rPr lang="de-DE" dirty="0" err="1" smtClean="0"/>
              <a:t>successes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been</a:t>
            </a:r>
            <a:r>
              <a:rPr lang="de-DE" dirty="0" smtClean="0"/>
              <a:t> </a:t>
            </a:r>
            <a:r>
              <a:rPr lang="de-DE" dirty="0" err="1" smtClean="0"/>
              <a:t>reported</a:t>
            </a:r>
            <a:r>
              <a:rPr lang="de-DE" dirty="0" smtClean="0"/>
              <a:t>.</a:t>
            </a:r>
            <a:endParaRPr lang="de-DE" dirty="0" smtClean="0"/>
          </a:p>
          <a:p>
            <a:r>
              <a:rPr lang="de-DE" dirty="0" smtClean="0"/>
              <a:t>2013: D-Wave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doubled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2008 </a:t>
            </a:r>
            <a:r>
              <a:rPr lang="de-DE" dirty="0" smtClean="0"/>
              <a:t>– 2013 </a:t>
            </a:r>
            <a:r>
              <a:rPr lang="de-DE" dirty="0" err="1" smtClean="0"/>
              <a:t>their</a:t>
            </a:r>
            <a:r>
              <a:rPr lang="de-DE" dirty="0" smtClean="0"/>
              <a:t> </a:t>
            </a:r>
            <a:r>
              <a:rPr lang="de-DE" dirty="0" err="1" smtClean="0"/>
              <a:t>quantum</a:t>
            </a:r>
            <a:r>
              <a:rPr lang="de-DE" dirty="0" smtClean="0"/>
              <a:t> </a:t>
            </a:r>
            <a:r>
              <a:rPr lang="de-DE" dirty="0" err="1" smtClean="0"/>
              <a:t>annealing</a:t>
            </a:r>
            <a:r>
              <a:rPr lang="de-DE" dirty="0" smtClean="0"/>
              <a:t> </a:t>
            </a:r>
            <a:r>
              <a:rPr lang="de-DE" dirty="0" err="1" smtClean="0"/>
              <a:t>computer</a:t>
            </a:r>
            <a:r>
              <a:rPr lang="de-DE" dirty="0" smtClean="0"/>
              <a:t> </a:t>
            </a:r>
            <a:r>
              <a:rPr lang="de-DE" dirty="0" err="1" smtClean="0"/>
              <a:t>every</a:t>
            </a:r>
            <a:r>
              <a:rPr lang="de-DE" dirty="0" smtClean="0"/>
              <a:t> </a:t>
            </a:r>
            <a:r>
              <a:rPr lang="de-DE" dirty="0" err="1" smtClean="0"/>
              <a:t>year</a:t>
            </a:r>
            <a:r>
              <a:rPr lang="de-DE" dirty="0" smtClean="0"/>
              <a:t>, </a:t>
            </a:r>
            <a:r>
              <a:rPr lang="de-DE" dirty="0" err="1" smtClean="0"/>
              <a:t>reaching</a:t>
            </a:r>
            <a:r>
              <a:rPr lang="de-DE" dirty="0" smtClean="0"/>
              <a:t> 512 </a:t>
            </a:r>
            <a:r>
              <a:rPr lang="de-DE" dirty="0" err="1" smtClean="0"/>
              <a:t>Qubits</a:t>
            </a:r>
            <a:r>
              <a:rPr lang="de-DE" dirty="0" smtClean="0"/>
              <a:t> in 2013, and </a:t>
            </a:r>
            <a:r>
              <a:rPr lang="de-DE" dirty="0" err="1" smtClean="0"/>
              <a:t>estimating</a:t>
            </a:r>
            <a:r>
              <a:rPr lang="de-DE" dirty="0" smtClean="0"/>
              <a:t> 1024 </a:t>
            </a:r>
            <a:r>
              <a:rPr lang="de-DE" dirty="0" err="1" smtClean="0"/>
              <a:t>Qubits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2014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8816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Proofs</a:t>
            </a:r>
            <a:endParaRPr lang="en-US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1D88-FA35-4120-B5EE-6B732214B726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/>
              <a:t>2001 </a:t>
            </a:r>
            <a:r>
              <a:rPr lang="de-DE" dirty="0" smtClean="0"/>
              <a:t>was </a:t>
            </a:r>
            <a:r>
              <a:rPr lang="de-DE" dirty="0" err="1" smtClean="0"/>
              <a:t>prooven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Shor</a:t>
            </a:r>
            <a:r>
              <a:rPr lang="de-DE" dirty="0" smtClean="0"/>
              <a:t> </a:t>
            </a:r>
            <a:r>
              <a:rPr lang="de-DE" dirty="0" err="1" smtClean="0"/>
              <a:t>Algorithm</a:t>
            </a:r>
            <a:r>
              <a:rPr lang="de-DE" dirty="0" smtClean="0"/>
              <a:t> </a:t>
            </a:r>
            <a:r>
              <a:rPr lang="de-DE" dirty="0" err="1" smtClean="0"/>
              <a:t>works</a:t>
            </a:r>
            <a:r>
              <a:rPr lang="de-DE" dirty="0" smtClean="0"/>
              <a:t> in practice.</a:t>
            </a:r>
          </a:p>
          <a:p>
            <a:r>
              <a:rPr lang="de-DE" dirty="0" smtClean="0"/>
              <a:t>2013 was </a:t>
            </a:r>
            <a:r>
              <a:rPr lang="de-DE" dirty="0" err="1" smtClean="0"/>
              <a:t>prooven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it´s</a:t>
            </a:r>
            <a:r>
              <a:rPr lang="de-DE" dirty="0" smtClean="0"/>
              <a:t> </a:t>
            </a:r>
            <a:r>
              <a:rPr lang="de-DE" dirty="0" err="1" smtClean="0"/>
              <a:t>possible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scale</a:t>
            </a:r>
            <a:r>
              <a:rPr lang="de-DE" dirty="0" smtClean="0"/>
              <a:t> </a:t>
            </a:r>
            <a:r>
              <a:rPr lang="de-DE" dirty="0" err="1" smtClean="0"/>
              <a:t>up</a:t>
            </a:r>
            <a:r>
              <a:rPr lang="de-DE" dirty="0" smtClean="0"/>
              <a:t> </a:t>
            </a:r>
            <a:r>
              <a:rPr lang="de-DE" dirty="0" err="1" smtClean="0"/>
              <a:t>quantum</a:t>
            </a:r>
            <a:r>
              <a:rPr lang="de-DE" dirty="0" smtClean="0"/>
              <a:t> </a:t>
            </a:r>
            <a:r>
              <a:rPr lang="de-DE" dirty="0" err="1" smtClean="0"/>
              <a:t>computers</a:t>
            </a:r>
            <a:endParaRPr lang="de-DE" dirty="0" smtClean="0"/>
          </a:p>
          <a:p>
            <a:r>
              <a:rPr lang="de-DE" dirty="0" smtClean="0"/>
              <a:t>But </a:t>
            </a:r>
            <a:r>
              <a:rPr lang="de-DE" dirty="0" err="1" smtClean="0"/>
              <a:t>both</a:t>
            </a:r>
            <a:r>
              <a:rPr lang="de-DE" dirty="0" smtClean="0"/>
              <a:t> </a:t>
            </a:r>
            <a:r>
              <a:rPr lang="de-DE" dirty="0" err="1" smtClean="0"/>
              <a:t>proofs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not </a:t>
            </a:r>
            <a:r>
              <a:rPr lang="de-DE" dirty="0" err="1" smtClean="0"/>
              <a:t>directly</a:t>
            </a:r>
            <a:r>
              <a:rPr lang="de-DE" dirty="0" smtClean="0"/>
              <a:t> </a:t>
            </a:r>
            <a:r>
              <a:rPr lang="de-DE" dirty="0" err="1" smtClean="0"/>
              <a:t>related</a:t>
            </a:r>
            <a:r>
              <a:rPr lang="de-DE" dirty="0" smtClean="0"/>
              <a:t>, </a:t>
            </a:r>
            <a:r>
              <a:rPr lang="de-DE" dirty="0" err="1" smtClean="0"/>
              <a:t>nobody</a:t>
            </a:r>
            <a:r>
              <a:rPr lang="de-DE" dirty="0"/>
              <a:t> </a:t>
            </a:r>
            <a:r>
              <a:rPr lang="de-DE" dirty="0" err="1" smtClean="0"/>
              <a:t>demonstrated</a:t>
            </a:r>
            <a:r>
              <a:rPr lang="de-DE" dirty="0" smtClean="0"/>
              <a:t> a </a:t>
            </a:r>
            <a:r>
              <a:rPr lang="de-DE" dirty="0" err="1" smtClean="0"/>
              <a:t>scaled</a:t>
            </a:r>
            <a:r>
              <a:rPr lang="de-DE" dirty="0" smtClean="0"/>
              <a:t> implementation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Shor</a:t>
            </a:r>
            <a:r>
              <a:rPr lang="de-DE" dirty="0" smtClean="0"/>
              <a:t> </a:t>
            </a:r>
            <a:r>
              <a:rPr lang="de-DE" dirty="0" err="1" smtClean="0"/>
              <a:t>algorithm</a:t>
            </a:r>
            <a:r>
              <a:rPr lang="de-DE" dirty="0" smtClean="0"/>
              <a:t> </a:t>
            </a:r>
            <a:r>
              <a:rPr lang="de-DE" dirty="0" err="1" smtClean="0"/>
              <a:t>yet</a:t>
            </a:r>
            <a:r>
              <a:rPr lang="de-DE" dirty="0" smtClean="0"/>
              <a:t>.</a:t>
            </a:r>
          </a:p>
          <a:p>
            <a:r>
              <a:rPr lang="de-DE" dirty="0" smtClean="0"/>
              <a:t>In 2014, D-Wave </a:t>
            </a:r>
            <a:r>
              <a:rPr lang="de-DE" dirty="0" err="1" smtClean="0"/>
              <a:t>claimed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they</a:t>
            </a:r>
            <a:r>
              <a:rPr lang="de-DE" dirty="0" smtClean="0"/>
              <a:t> </a:t>
            </a:r>
            <a:r>
              <a:rPr lang="de-DE" dirty="0" err="1" smtClean="0"/>
              <a:t>could</a:t>
            </a:r>
            <a:r>
              <a:rPr lang="de-DE" dirty="0" smtClean="0"/>
              <a:t> </a:t>
            </a:r>
            <a:r>
              <a:rPr lang="de-DE" dirty="0" err="1" smtClean="0"/>
              <a:t>build</a:t>
            </a:r>
            <a:r>
              <a:rPr lang="de-DE" dirty="0" smtClean="0"/>
              <a:t> a universal </a:t>
            </a:r>
            <a:r>
              <a:rPr lang="de-DE" dirty="0" err="1" smtClean="0"/>
              <a:t>register</a:t>
            </a:r>
            <a:r>
              <a:rPr lang="de-DE" dirty="0" smtClean="0"/>
              <a:t> </a:t>
            </a:r>
            <a:r>
              <a:rPr lang="de-DE" dirty="0" err="1" smtClean="0"/>
              <a:t>quantum</a:t>
            </a:r>
            <a:r>
              <a:rPr lang="de-DE" dirty="0" smtClean="0"/>
              <a:t> </a:t>
            </a:r>
            <a:r>
              <a:rPr lang="de-DE" dirty="0" err="1" smtClean="0"/>
              <a:t>computer</a:t>
            </a:r>
            <a:r>
              <a:rPr lang="de-DE" dirty="0" smtClean="0"/>
              <a:t>, but </a:t>
            </a:r>
            <a:r>
              <a:rPr lang="de-DE" dirty="0" err="1" smtClean="0"/>
              <a:t>they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currently</a:t>
            </a:r>
            <a:r>
              <a:rPr lang="de-DE" dirty="0" smtClean="0"/>
              <a:t> not </a:t>
            </a:r>
            <a:r>
              <a:rPr lang="de-DE" dirty="0" err="1" smtClean="0"/>
              <a:t>interested</a:t>
            </a:r>
            <a:r>
              <a:rPr lang="de-DE" dirty="0" smtClean="0"/>
              <a:t> in </a:t>
            </a:r>
            <a:r>
              <a:rPr lang="de-DE" dirty="0" err="1" smtClean="0"/>
              <a:t>doing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, </a:t>
            </a:r>
            <a:r>
              <a:rPr lang="de-DE" dirty="0" err="1" smtClean="0"/>
              <a:t>since</a:t>
            </a:r>
            <a:r>
              <a:rPr lang="de-DE" dirty="0" smtClean="0"/>
              <a:t> </a:t>
            </a:r>
            <a:r>
              <a:rPr lang="de-DE" dirty="0" err="1" smtClean="0"/>
              <a:t>there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interesting</a:t>
            </a:r>
            <a:r>
              <a:rPr lang="de-DE" dirty="0" smtClean="0"/>
              <a:t> </a:t>
            </a:r>
            <a:r>
              <a:rPr lang="de-DE" dirty="0" err="1" smtClean="0"/>
              <a:t>commercial</a:t>
            </a:r>
            <a:r>
              <a:rPr lang="de-DE" dirty="0" smtClean="0"/>
              <a:t> </a:t>
            </a:r>
            <a:r>
              <a:rPr lang="de-DE" dirty="0" err="1" smtClean="0"/>
              <a:t>market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979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Media </a:t>
            </a:r>
            <a:r>
              <a:rPr lang="de-DE" dirty="0" err="1" smtClean="0"/>
              <a:t>attention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A7EF6-8632-4419-AAA0-4F8F9EE0E992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 err="1" smtClean="0"/>
              <a:t>Question</a:t>
            </a:r>
            <a:r>
              <a:rPr lang="de-DE" dirty="0" smtClean="0"/>
              <a:t>:</a:t>
            </a:r>
            <a:endParaRPr lang="de-DE" dirty="0"/>
          </a:p>
          <a:p>
            <a:pPr lvl="1"/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somebody</a:t>
            </a:r>
            <a:r>
              <a:rPr lang="de-DE" dirty="0" smtClean="0"/>
              <a:t> </a:t>
            </a:r>
            <a:r>
              <a:rPr lang="de-DE" dirty="0" err="1" smtClean="0"/>
              <a:t>scales</a:t>
            </a:r>
            <a:r>
              <a:rPr lang="de-DE" dirty="0" smtClean="0"/>
              <a:t> </a:t>
            </a:r>
            <a:r>
              <a:rPr lang="de-DE" dirty="0" err="1" smtClean="0"/>
              <a:t>up</a:t>
            </a:r>
            <a:r>
              <a:rPr lang="de-DE" dirty="0" smtClean="0"/>
              <a:t> </a:t>
            </a:r>
            <a:r>
              <a:rPr lang="de-DE" dirty="0" err="1" smtClean="0"/>
              <a:t>Shor</a:t>
            </a:r>
            <a:r>
              <a:rPr lang="de-DE" dirty="0" smtClean="0"/>
              <a:t>, will he </a:t>
            </a:r>
            <a:r>
              <a:rPr lang="de-DE" dirty="0" err="1" smtClean="0"/>
              <a:t>tell</a:t>
            </a:r>
            <a:r>
              <a:rPr lang="de-DE" dirty="0" smtClean="0"/>
              <a:t> </a:t>
            </a:r>
            <a:r>
              <a:rPr lang="de-DE" dirty="0" err="1" smtClean="0"/>
              <a:t>us</a:t>
            </a:r>
            <a:r>
              <a:rPr lang="de-DE" dirty="0"/>
              <a:t>?</a:t>
            </a:r>
            <a:endParaRPr lang="de-DE" dirty="0" smtClean="0"/>
          </a:p>
          <a:p>
            <a:pPr marL="483398" lvl="1" indent="0">
              <a:buNone/>
            </a:pPr>
            <a:endParaRPr lang="de-DE" dirty="0" smtClean="0"/>
          </a:p>
          <a:p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does</a:t>
            </a:r>
            <a:r>
              <a:rPr lang="de-DE" dirty="0" smtClean="0"/>
              <a:t> he </a:t>
            </a:r>
            <a:r>
              <a:rPr lang="de-DE" dirty="0" err="1" smtClean="0"/>
              <a:t>gain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telling</a:t>
            </a:r>
            <a:r>
              <a:rPr lang="de-DE" dirty="0" smtClean="0"/>
              <a:t> </a:t>
            </a:r>
            <a:r>
              <a:rPr lang="de-DE" dirty="0" err="1" smtClean="0"/>
              <a:t>us</a:t>
            </a:r>
            <a:r>
              <a:rPr lang="de-DE" dirty="0" smtClean="0"/>
              <a:t>? </a:t>
            </a:r>
            <a:r>
              <a:rPr lang="de-DE" dirty="0" smtClean="0"/>
              <a:t>As </a:t>
            </a:r>
            <a:r>
              <a:rPr lang="de-DE" dirty="0" err="1" smtClean="0"/>
              <a:t>soon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public</a:t>
            </a:r>
            <a:r>
              <a:rPr lang="de-DE" dirty="0" smtClean="0"/>
              <a:t> will </a:t>
            </a:r>
            <a:r>
              <a:rPr lang="de-DE" dirty="0" err="1" smtClean="0"/>
              <a:t>know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,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affected</a:t>
            </a:r>
            <a:r>
              <a:rPr lang="de-DE" dirty="0" smtClean="0"/>
              <a:t> </a:t>
            </a:r>
            <a:r>
              <a:rPr lang="de-DE" dirty="0" err="1" smtClean="0"/>
              <a:t>algorithms</a:t>
            </a:r>
            <a:r>
              <a:rPr lang="de-DE" dirty="0" smtClean="0"/>
              <a:t> will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exchanged</a:t>
            </a:r>
            <a:r>
              <a:rPr lang="de-DE" dirty="0" smtClean="0"/>
              <a:t>, </a:t>
            </a:r>
            <a:r>
              <a:rPr lang="de-DE" dirty="0" smtClean="0"/>
              <a:t>so </a:t>
            </a:r>
            <a:r>
              <a:rPr lang="de-DE" dirty="0" err="1" smtClean="0"/>
              <a:t>the</a:t>
            </a:r>
            <a:r>
              <a:rPr lang="de-DE" dirty="0" smtClean="0"/>
              <a:t> investment </a:t>
            </a:r>
            <a:r>
              <a:rPr lang="de-DE" dirty="0" err="1" smtClean="0"/>
              <a:t>costs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project will </a:t>
            </a:r>
            <a:r>
              <a:rPr lang="de-DE" dirty="0" err="1" smtClean="0"/>
              <a:t>likely</a:t>
            </a:r>
            <a:r>
              <a:rPr lang="de-DE" dirty="0" smtClean="0"/>
              <a:t> 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fruitful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a </a:t>
            </a:r>
            <a:r>
              <a:rPr lang="de-DE" dirty="0" err="1" smtClean="0"/>
              <a:t>short</a:t>
            </a:r>
            <a:r>
              <a:rPr lang="de-DE" dirty="0" smtClean="0"/>
              <a:t> period </a:t>
            </a:r>
            <a:r>
              <a:rPr lang="de-DE" dirty="0" err="1" smtClean="0"/>
              <a:t>of</a:t>
            </a:r>
            <a:r>
              <a:rPr lang="de-DE" dirty="0" smtClean="0"/>
              <a:t> time</a:t>
            </a:r>
            <a:r>
              <a:rPr lang="de-DE" dirty="0" smtClean="0"/>
              <a:t>,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became</a:t>
            </a:r>
            <a:r>
              <a:rPr lang="de-DE" dirty="0" smtClean="0"/>
              <a:t> </a:t>
            </a:r>
            <a:r>
              <a:rPr lang="de-DE" dirty="0" err="1" smtClean="0"/>
              <a:t>public</a:t>
            </a:r>
            <a:r>
              <a:rPr lang="de-DE" dirty="0" smtClean="0"/>
              <a:t>.</a:t>
            </a:r>
            <a:endParaRPr lang="de-DE" dirty="0" smtClean="0"/>
          </a:p>
          <a:p>
            <a:pPr lvl="1"/>
            <a:r>
              <a:rPr lang="de-DE" dirty="0" smtClean="0"/>
              <a:t>Due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risk, 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few</a:t>
            </a:r>
            <a:r>
              <a:rPr lang="de-DE" dirty="0" smtClean="0"/>
              <a:t> will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interested</a:t>
            </a:r>
            <a:r>
              <a:rPr lang="de-DE" dirty="0" smtClean="0"/>
              <a:t> in </a:t>
            </a:r>
            <a:r>
              <a:rPr lang="de-DE" dirty="0" err="1" smtClean="0"/>
              <a:t>really</a:t>
            </a:r>
            <a:r>
              <a:rPr lang="de-DE" dirty="0" smtClean="0"/>
              <a:t> </a:t>
            </a:r>
            <a:r>
              <a:rPr lang="de-DE" dirty="0" err="1" smtClean="0"/>
              <a:t>doing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investment.</a:t>
            </a:r>
            <a:endParaRPr lang="de-DE" dirty="0" smtClean="0"/>
          </a:p>
          <a:p>
            <a:pPr lvl="1"/>
            <a:r>
              <a:rPr lang="de-DE" dirty="0" err="1" smtClean="0"/>
              <a:t>When</a:t>
            </a:r>
            <a:r>
              <a:rPr lang="de-DE" dirty="0" smtClean="0"/>
              <a:t> </a:t>
            </a:r>
            <a:r>
              <a:rPr lang="de-DE" dirty="0" err="1" smtClean="0"/>
              <a:t>someone</a:t>
            </a:r>
            <a:r>
              <a:rPr lang="de-DE" dirty="0" smtClean="0"/>
              <a:t> </a:t>
            </a:r>
            <a:r>
              <a:rPr lang="de-DE" dirty="0" err="1" smtClean="0"/>
              <a:t>does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investment  (</a:t>
            </a:r>
            <a:r>
              <a:rPr lang="de-DE" dirty="0" err="1" smtClean="0"/>
              <a:t>likely</a:t>
            </a:r>
            <a:r>
              <a:rPr lang="de-DE" dirty="0" smtClean="0"/>
              <a:t> &gt;50 Mio. EUR), </a:t>
            </a:r>
            <a:r>
              <a:rPr lang="de-DE" dirty="0" err="1" smtClean="0"/>
              <a:t>there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likely</a:t>
            </a:r>
            <a:r>
              <a:rPr lang="de-DE" dirty="0" smtClean="0"/>
              <a:t> a </a:t>
            </a:r>
            <a:r>
              <a:rPr lang="de-DE" dirty="0" err="1" smtClean="0"/>
              <a:t>big</a:t>
            </a:r>
            <a:r>
              <a:rPr lang="de-DE" dirty="0" smtClean="0"/>
              <a:t> interest in </a:t>
            </a:r>
            <a:r>
              <a:rPr lang="de-DE" dirty="0" err="1" smtClean="0"/>
              <a:t>keeping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investment </a:t>
            </a:r>
            <a:r>
              <a:rPr lang="de-DE" dirty="0" err="1" smtClean="0"/>
              <a:t>secret</a:t>
            </a:r>
            <a:endParaRPr lang="de-D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85437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RYSTALPERSIST" val="&lt;CrystalAddin Version=&quot;1&quot;/&gt;"/>
</p:tagLst>
</file>

<file path=ppt/theme/theme1.xml><?xml version="1.0" encoding="utf-8"?>
<a:theme xmlns:a="http://schemas.openxmlformats.org/drawingml/2006/main" name="Blank">
  <a:themeElements>
    <a:clrScheme name="UCG 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ACEE"/>
      </a:accent1>
      <a:accent2>
        <a:srgbClr val="E37823"/>
      </a:accent2>
      <a:accent3>
        <a:srgbClr val="51A836"/>
      </a:accent3>
      <a:accent4>
        <a:srgbClr val="FFF20D"/>
      </a:accent4>
      <a:accent5>
        <a:srgbClr val="0000CC"/>
      </a:accent5>
      <a:accent6>
        <a:srgbClr val="E2001A"/>
      </a:accent6>
      <a:hlink>
        <a:srgbClr val="E2001A"/>
      </a:hlink>
      <a:folHlink>
        <a:srgbClr val="808080"/>
      </a:folHlink>
    </a:clrScheme>
    <a:fontScheme name="UCG 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667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667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D7D7D7"/>
        </a:accent1>
        <a:accent2>
          <a:srgbClr val="00ACEE"/>
        </a:accent2>
        <a:accent3>
          <a:srgbClr val="FFFFFF"/>
        </a:accent3>
        <a:accent4>
          <a:srgbClr val="000000"/>
        </a:accent4>
        <a:accent5>
          <a:srgbClr val="E8E8E8"/>
        </a:accent5>
        <a:accent6>
          <a:srgbClr val="009BD8"/>
        </a:accent6>
        <a:hlink>
          <a:srgbClr val="E2001A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Horizont">
  <a:themeElements>
    <a:clrScheme name="H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t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1AD50702BB6954F8C744E84FEC0F9AA" ma:contentTypeVersion="0" ma:contentTypeDescription="Ein neues Dokument erstellen." ma:contentTypeScope="" ma:versionID="5acdcf21646717152045cea69f664a46">
  <xsd:schema xmlns:xsd="http://www.w3.org/2001/XMLSchema" xmlns:p="http://schemas.microsoft.com/office/2006/metadata/properties" targetNamespace="http://schemas.microsoft.com/office/2006/metadata/properties" ma:root="true" ma:fieldsID="246f02dd96380beb4f7cdcce14d77f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 ma:readOnly="tru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ED24BD89-F694-4B12-95BE-AB55C2720B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9C23B129-B22D-417E-9B74-0B14122D207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E3637FF-8B99-4C84-9B90-F909A971A0C4}">
  <ds:schemaRefs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www.w3.org/XML/1998/namespace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1832</Words>
  <Application>Microsoft Office PowerPoint</Application>
  <PresentationFormat>Benutzerdefiniert</PresentationFormat>
  <Paragraphs>214</Paragraphs>
  <Slides>26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26</vt:i4>
      </vt:variant>
    </vt:vector>
  </HeadingPairs>
  <TitlesOfParts>
    <vt:vector size="28" baseType="lpstr">
      <vt:lpstr>Blank</vt:lpstr>
      <vt:lpstr>Horizont</vt:lpstr>
      <vt:lpstr>QuantUM CRYPTOANALYTICS</vt:lpstr>
      <vt:lpstr>What is a quantum computer?</vt:lpstr>
      <vt:lpstr>commercial interest</vt:lpstr>
      <vt:lpstr>Different quantum computer architectures</vt:lpstr>
      <vt:lpstr>Simulation</vt:lpstr>
      <vt:lpstr>Shor Algorithm</vt:lpstr>
      <vt:lpstr>History</vt:lpstr>
      <vt:lpstr>Proofs</vt:lpstr>
      <vt:lpstr>Media attention</vt:lpstr>
      <vt:lpstr>Media attention</vt:lpstr>
      <vt:lpstr>PowerPoint-Präsentation</vt:lpstr>
      <vt:lpstr>PowerPoint-Präsentation</vt:lpstr>
      <vt:lpstr>PowerPoint-Präsentation</vt:lpstr>
      <vt:lpstr>A theoretical comparison</vt:lpstr>
      <vt:lpstr>What do we want to secure?</vt:lpstr>
      <vt:lpstr>Post-Quantum Cryptography</vt:lpstr>
      <vt:lpstr>Upgrade</vt:lpstr>
      <vt:lpstr>One  of the possible solutions</vt:lpstr>
      <vt:lpstr>POTENTIal problems</vt:lpstr>
      <vt:lpstr>Solution proposal:  Decoupling dependencies</vt:lpstr>
      <vt:lpstr>Migration scenario</vt:lpstr>
      <vt:lpstr>PowerPoint-Präsentation</vt:lpstr>
      <vt:lpstr>TODOs</vt:lpstr>
      <vt:lpstr>Todos</vt:lpstr>
      <vt:lpstr>References</vt:lpstr>
      <vt:lpstr>Financing ideas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2013-10-07T11:40:09Z</dcterms:created>
  <dcterms:modified xsi:type="dcterms:W3CDTF">2014-03-16T20:26:52Z</dcterms:modified>
  <cp:category>UCG_IS_UEFA</cp:category>
</cp:coreProperties>
</file>