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4"/>
    <p:sldMasterId id="2147483701" r:id="rId5"/>
  </p:sldMasterIdLst>
  <p:notesMasterIdLst>
    <p:notesMasterId r:id="rId32"/>
  </p:notesMasterIdLst>
  <p:handoutMasterIdLst>
    <p:handoutMasterId r:id="rId33"/>
  </p:handoutMasterIdLst>
  <p:sldIdLst>
    <p:sldId id="256" r:id="rId6"/>
    <p:sldId id="257" r:id="rId7"/>
    <p:sldId id="258" r:id="rId8"/>
    <p:sldId id="259" r:id="rId9"/>
    <p:sldId id="279" r:id="rId10"/>
    <p:sldId id="260" r:id="rId11"/>
    <p:sldId id="261" r:id="rId12"/>
    <p:sldId id="280" r:id="rId13"/>
    <p:sldId id="262" r:id="rId14"/>
    <p:sldId id="263" r:id="rId15"/>
    <p:sldId id="264" r:id="rId16"/>
    <p:sldId id="271" r:id="rId17"/>
    <p:sldId id="265" r:id="rId18"/>
    <p:sldId id="266" r:id="rId19"/>
    <p:sldId id="269" r:id="rId20"/>
    <p:sldId id="267" r:id="rId21"/>
    <p:sldId id="281" r:id="rId22"/>
    <p:sldId id="272" r:id="rId23"/>
    <p:sldId id="278" r:id="rId24"/>
    <p:sldId id="270" r:id="rId25"/>
    <p:sldId id="275" r:id="rId26"/>
    <p:sldId id="277" r:id="rId27"/>
    <p:sldId id="274" r:id="rId28"/>
    <p:sldId id="282" r:id="rId29"/>
    <p:sldId id="268" r:id="rId30"/>
    <p:sldId id="276" r:id="rId31"/>
  </p:sldIdLst>
  <p:sldSz cx="9721850" cy="7197725"/>
  <p:notesSz cx="6858000" cy="9926638"/>
  <p:custDataLst>
    <p:tags r:id="rId3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1A"/>
    <a:srgbClr val="D7D7D7"/>
    <a:srgbClr val="808080"/>
    <a:srgbClr val="0000CC"/>
    <a:srgbClr val="FFF20D"/>
    <a:srgbClr val="51A836"/>
    <a:srgbClr val="E37823"/>
    <a:srgbClr val="00A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65" d="100"/>
          <a:sy n="65" d="100"/>
        </p:scale>
        <p:origin x="-1392" y="-114"/>
      </p:cViewPr>
      <p:guideLst>
        <p:guide orient="horz" pos="2267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972A50-4005-4C8F-A2AA-C225B147DAB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65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50260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C7573C-7887-48C0-A2F3-0CE4B8904B1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832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UC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0" y="0"/>
            <a:ext cx="9717088" cy="7199313"/>
            <a:chOff x="0" y="0"/>
            <a:chExt cx="9717088" cy="7199313"/>
          </a:xfrm>
        </p:grpSpPr>
        <p:grpSp>
          <p:nvGrpSpPr>
            <p:cNvPr id="30" name="Gruppieren 29"/>
            <p:cNvGrpSpPr/>
            <p:nvPr userDrawn="1"/>
          </p:nvGrpSpPr>
          <p:grpSpPr>
            <a:xfrm>
              <a:off x="0" y="0"/>
              <a:ext cx="9717088" cy="7199313"/>
              <a:chOff x="0" y="0"/>
              <a:chExt cx="9717088" cy="7199313"/>
            </a:xfrm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0" y="0"/>
                <a:ext cx="9717088" cy="7199313"/>
                <a:chOff x="0" y="0"/>
                <a:chExt cx="9717088" cy="7199313"/>
              </a:xfrm>
            </p:grpSpPr>
            <p:sp>
              <p:nvSpPr>
                <p:cNvPr id="14" name="Line 9"/>
                <p:cNvSpPr>
                  <a:spLocks noChangeShapeType="1"/>
                </p:cNvSpPr>
                <p:nvPr/>
              </p:nvSpPr>
              <p:spPr bwMode="auto">
                <a:xfrm>
                  <a:off x="1216025" y="2971800"/>
                  <a:ext cx="8501063" cy="0"/>
                </a:xfrm>
                <a:prstGeom prst="line">
                  <a:avLst/>
                </a:prstGeom>
                <a:noFill/>
                <a:ln w="12700">
                  <a:solidFill>
                    <a:srgbClr val="E2001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0"/>
                <p:cNvSpPr>
                  <a:spLocks noChangeShapeType="1"/>
                </p:cNvSpPr>
                <p:nvPr/>
              </p:nvSpPr>
              <p:spPr bwMode="auto">
                <a:xfrm>
                  <a:off x="1216025" y="6400800"/>
                  <a:ext cx="8501063" cy="0"/>
                </a:xfrm>
                <a:prstGeom prst="line">
                  <a:avLst/>
                </a:prstGeom>
                <a:noFill/>
                <a:ln w="12700">
                  <a:solidFill>
                    <a:srgbClr val="E2001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1"/>
                <p:cNvSpPr>
                  <a:spLocks noChangeShapeType="1"/>
                </p:cNvSpPr>
                <p:nvPr/>
              </p:nvSpPr>
              <p:spPr bwMode="auto">
                <a:xfrm>
                  <a:off x="1216025" y="3738563"/>
                  <a:ext cx="8501063" cy="0"/>
                </a:xfrm>
                <a:prstGeom prst="line">
                  <a:avLst/>
                </a:prstGeom>
                <a:noFill/>
                <a:ln w="12700">
                  <a:solidFill>
                    <a:srgbClr val="E2001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7" name="Picture 14" descr=" "/>
                <p:cNvPicPr>
                  <a:picLocks noChangeAspect="1" noChangeArrowheads="1"/>
                </p:cNvPicPr>
                <p:nvPr/>
              </p:nvPicPr>
              <p:blipFill>
                <a:blip r:embed="rId2" cstate="screen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1146175" cy="7199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29" name="Grafik 28" descr="BK0028_PPT.png"/>
              <p:cNvPicPr>
                <a:picLocks noChangeAspect="1"/>
              </p:cNvPicPr>
              <p:nvPr userDrawn="1"/>
            </p:nvPicPr>
            <p:blipFill>
              <a:blip r:embed="rId3" cstate="screen"/>
              <a:srcRect l="11066"/>
              <a:stretch>
                <a:fillRect/>
              </a:stretch>
            </p:blipFill>
            <p:spPr>
              <a:xfrm>
                <a:off x="1172957" y="432000"/>
                <a:ext cx="5662278" cy="769165"/>
              </a:xfrm>
              <a:prstGeom prst="rect">
                <a:avLst/>
              </a:prstGeom>
            </p:spPr>
          </p:pic>
        </p:grpSp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905600" y="381600"/>
              <a:ext cx="1442197" cy="932400"/>
            </a:xfrm>
            <a:prstGeom prst="rect">
              <a:avLst/>
            </a:prstGeom>
          </p:spPr>
        </p:pic>
      </p:grpSp>
      <p:sp>
        <p:nvSpPr>
          <p:cNvPr id="10257" name="Rectangle 1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213200" y="3027600"/>
            <a:ext cx="8154000" cy="608400"/>
          </a:xfrm>
        </p:spPr>
        <p:txBody>
          <a:bodyPr lIns="0" tIns="0" rIns="0" bIns="0" anchor="b"/>
          <a:lstStyle>
            <a:lvl1pPr marL="0" indent="0">
              <a:buFont typeface="Webdings" pitchFamily="18" charset="2"/>
              <a:buNone/>
              <a:defRPr sz="12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258" name="Rectangle 18"/>
          <p:cNvSpPr>
            <a:spLocks noGrp="1" noChangeArrowheads="1"/>
          </p:cNvSpPr>
          <p:nvPr userDrawn="1">
            <p:ph type="ctrTitle"/>
          </p:nvPr>
        </p:nvSpPr>
        <p:spPr>
          <a:xfrm>
            <a:off x="1213200" y="1666800"/>
            <a:ext cx="8154000" cy="1220400"/>
          </a:xfrm>
        </p:spPr>
        <p:txBody>
          <a:bodyPr lIns="0" tIns="0" rIns="0" bIns="0"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259" name="Rectangle 19"/>
          <p:cNvSpPr>
            <a:spLocks noGrp="1" noChangeArrowheads="1"/>
          </p:cNvSpPr>
          <p:nvPr userDrawn="1">
            <p:ph type="ftr" sz="quarter" idx="3"/>
          </p:nvPr>
        </p:nvSpPr>
        <p:spPr>
          <a:xfrm>
            <a:off x="1213200" y="6001200"/>
            <a:ext cx="8154000" cy="331200"/>
          </a:xfrm>
        </p:spPr>
        <p:txBody>
          <a:bodyPr lIns="0" tIns="0" rIns="0" bIns="133200" anchor="b"/>
          <a:lstStyle>
            <a:lvl1pPr>
              <a:spcBef>
                <a:spcPct val="20000"/>
              </a:spcBef>
              <a:defRPr sz="1400" b="1"/>
            </a:lvl1pPr>
          </a:lstStyle>
          <a:p>
            <a:endParaRPr lang="de-DE"/>
          </a:p>
        </p:txBody>
      </p:sp>
      <p:sp>
        <p:nvSpPr>
          <p:cNvPr id="10260" name="Rectangle 20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213200" y="6598800"/>
            <a:ext cx="1980000" cy="532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000" b="1"/>
            </a:lvl1pPr>
          </a:lstStyle>
          <a:p>
            <a:endParaRPr lang="de-DE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4" y="5208354"/>
            <a:ext cx="8383408" cy="1429548"/>
          </a:xfrm>
        </p:spPr>
        <p:txBody>
          <a:bodyPr anchor="t"/>
          <a:lstStyle>
            <a:lvl1pPr algn="l">
              <a:defRPr sz="3400" b="0" i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124" y="3633852"/>
            <a:ext cx="8383408" cy="1574502"/>
          </a:xfrm>
        </p:spPr>
        <p:txBody>
          <a:bodyPr anchor="b">
            <a:normAutofit/>
          </a:bodyPr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8339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7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1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9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3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1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48124" y="1679469"/>
            <a:ext cx="3969755" cy="4318635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3971" y="1679469"/>
            <a:ext cx="3969755" cy="4318635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4" y="288243"/>
            <a:ext cx="8425603" cy="11996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3971" y="2319267"/>
            <a:ext cx="3969755" cy="3678837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48124" y="2319267"/>
            <a:ext cx="3969755" cy="3678837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4" y="288243"/>
            <a:ext cx="8425603" cy="119962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124" y="1679468"/>
            <a:ext cx="3969755" cy="603143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2"/>
                </a:solidFill>
              </a:defRPr>
            </a:lvl1pPr>
            <a:lvl2pPr marL="483398" indent="0">
              <a:buNone/>
              <a:defRPr sz="2100" b="1"/>
            </a:lvl2pPr>
            <a:lvl3pPr marL="966795" indent="0">
              <a:buNone/>
              <a:defRPr sz="1900" b="1"/>
            </a:lvl3pPr>
            <a:lvl4pPr marL="1450193" indent="0">
              <a:buNone/>
              <a:defRPr sz="1700" b="1"/>
            </a:lvl4pPr>
            <a:lvl5pPr marL="1933590" indent="0">
              <a:buNone/>
              <a:defRPr sz="1700" b="1"/>
            </a:lvl5pPr>
            <a:lvl6pPr marL="2416988" indent="0">
              <a:buNone/>
              <a:defRPr sz="1700" b="1"/>
            </a:lvl6pPr>
            <a:lvl7pPr marL="2900385" indent="0">
              <a:buNone/>
              <a:defRPr sz="1700" b="1"/>
            </a:lvl7pPr>
            <a:lvl8pPr marL="3383783" indent="0">
              <a:buNone/>
              <a:defRPr sz="1700" b="1"/>
            </a:lvl8pPr>
            <a:lvl9pPr marL="3867180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971" y="1679468"/>
            <a:ext cx="3969755" cy="603143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0" baseline="0">
                <a:solidFill>
                  <a:schemeClr val="tx2"/>
                </a:solidFill>
              </a:defRPr>
            </a:lvl1pPr>
            <a:lvl2pPr marL="483398" indent="0">
              <a:buNone/>
              <a:defRPr sz="2100" b="1"/>
            </a:lvl2pPr>
            <a:lvl3pPr marL="966795" indent="0">
              <a:buNone/>
              <a:defRPr sz="1900" b="1"/>
            </a:lvl3pPr>
            <a:lvl4pPr marL="1450193" indent="0">
              <a:buNone/>
              <a:defRPr sz="1700" b="1"/>
            </a:lvl4pPr>
            <a:lvl5pPr marL="1933590" indent="0">
              <a:buNone/>
              <a:defRPr sz="1700" b="1"/>
            </a:lvl5pPr>
            <a:lvl6pPr marL="2416988" indent="0">
              <a:buNone/>
              <a:defRPr sz="1700" b="1"/>
            </a:lvl6pPr>
            <a:lvl7pPr marL="2900385" indent="0">
              <a:buNone/>
              <a:defRPr sz="1700" b="1"/>
            </a:lvl7pPr>
            <a:lvl8pPr marL="3383783" indent="0">
              <a:buNone/>
              <a:defRPr sz="1700" b="1"/>
            </a:lvl8pPr>
            <a:lvl9pPr marL="3867180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4" y="288243"/>
            <a:ext cx="8425603" cy="11996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212802" y="1519520"/>
            <a:ext cx="4941940" cy="447858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4" y="1519520"/>
            <a:ext cx="3159601" cy="1151636"/>
          </a:xfrm>
        </p:spPr>
        <p:txBody>
          <a:bodyPr anchor="b"/>
          <a:lstStyle>
            <a:lvl1pPr algn="l">
              <a:defRPr sz="19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364" y="2674107"/>
            <a:ext cx="3159601" cy="3323998"/>
          </a:xfrm>
        </p:spPr>
        <p:txBody>
          <a:bodyPr tIns="9668">
            <a:normAutofit/>
          </a:bodyPr>
          <a:lstStyle>
            <a:lvl1pPr marL="0" indent="0">
              <a:buNone/>
              <a:defRPr sz="1500"/>
            </a:lvl1pPr>
            <a:lvl2pPr marL="483398" indent="0">
              <a:buNone/>
              <a:defRPr sz="1300"/>
            </a:lvl2pPr>
            <a:lvl3pPr marL="966795" indent="0">
              <a:buNone/>
              <a:defRPr sz="1100"/>
            </a:lvl3pPr>
            <a:lvl4pPr marL="1450193" indent="0">
              <a:buNone/>
              <a:defRPr sz="1000"/>
            </a:lvl4pPr>
            <a:lvl5pPr marL="1933590" indent="0">
              <a:buNone/>
              <a:defRPr sz="1000"/>
            </a:lvl5pPr>
            <a:lvl6pPr marL="2416988" indent="0">
              <a:buNone/>
              <a:defRPr sz="1000"/>
            </a:lvl6pPr>
            <a:lvl7pPr marL="2900385" indent="0">
              <a:buNone/>
              <a:defRPr sz="1000"/>
            </a:lvl7pPr>
            <a:lvl8pPr marL="3383783" indent="0">
              <a:buNone/>
              <a:defRPr sz="1000"/>
            </a:lvl8pPr>
            <a:lvl9pPr marL="386718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21850" cy="7197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3" y="1519520"/>
            <a:ext cx="3159601" cy="1151636"/>
          </a:xfrm>
        </p:spPr>
        <p:txBody>
          <a:bodyPr anchor="b"/>
          <a:lstStyle>
            <a:lvl1pPr algn="l">
              <a:defRPr sz="19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1662" y="1519520"/>
            <a:ext cx="3635972" cy="3646847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100" baseline="0">
                <a:solidFill>
                  <a:schemeClr val="tx1">
                    <a:lumMod val="65000"/>
                  </a:schemeClr>
                </a:solidFill>
              </a:defRPr>
            </a:lvl1pPr>
            <a:lvl2pPr marL="483398" indent="0">
              <a:buNone/>
              <a:defRPr sz="3000"/>
            </a:lvl2pPr>
            <a:lvl3pPr marL="966795" indent="0">
              <a:buNone/>
              <a:defRPr sz="2500"/>
            </a:lvl3pPr>
            <a:lvl4pPr marL="1450193" indent="0">
              <a:buNone/>
              <a:defRPr sz="2100"/>
            </a:lvl4pPr>
            <a:lvl5pPr marL="1933590" indent="0">
              <a:buNone/>
              <a:defRPr sz="2100"/>
            </a:lvl5pPr>
            <a:lvl6pPr marL="2416988" indent="0">
              <a:buNone/>
              <a:defRPr sz="2100"/>
            </a:lvl6pPr>
            <a:lvl7pPr marL="2900385" indent="0">
              <a:buNone/>
              <a:defRPr sz="2100"/>
            </a:lvl7pPr>
            <a:lvl8pPr marL="3383783" indent="0">
              <a:buNone/>
              <a:defRPr sz="2100"/>
            </a:lvl8pPr>
            <a:lvl9pPr marL="3867180" indent="0">
              <a:buNone/>
              <a:defRPr sz="21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123" y="2674105"/>
            <a:ext cx="3159601" cy="2524251"/>
          </a:xfrm>
        </p:spPr>
        <p:txBody>
          <a:bodyPr tIns="9668">
            <a:normAutofit/>
          </a:bodyPr>
          <a:lstStyle>
            <a:lvl1pPr marL="0" indent="0">
              <a:buNone/>
              <a:defRPr sz="1500"/>
            </a:lvl1pPr>
            <a:lvl2pPr marL="483398" indent="0">
              <a:buNone/>
              <a:defRPr sz="1300"/>
            </a:lvl2pPr>
            <a:lvl3pPr marL="966795" indent="0">
              <a:buNone/>
              <a:defRPr sz="1100"/>
            </a:lvl3pPr>
            <a:lvl4pPr marL="1450193" indent="0">
              <a:buNone/>
              <a:defRPr sz="1000"/>
            </a:lvl4pPr>
            <a:lvl5pPr marL="1933590" indent="0">
              <a:buNone/>
              <a:defRPr sz="1000"/>
            </a:lvl5pPr>
            <a:lvl6pPr marL="2416988" indent="0">
              <a:buNone/>
              <a:defRPr sz="1000"/>
            </a:lvl6pPr>
            <a:lvl7pPr marL="2900385" indent="0">
              <a:buNone/>
              <a:defRPr sz="1000"/>
            </a:lvl7pPr>
            <a:lvl8pPr marL="3383783" indent="0">
              <a:buNone/>
              <a:defRPr sz="1000"/>
            </a:lvl8pPr>
            <a:lvl9pPr marL="386718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341" y="288243"/>
            <a:ext cx="2187416" cy="614139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6092" y="288243"/>
            <a:ext cx="6400218" cy="614139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4400" indent="-284400">
              <a:defRPr sz="1600"/>
            </a:lvl1pPr>
            <a:lvl2pPr marL="759600" indent="-284400">
              <a:defRPr sz="1600"/>
            </a:lvl2pPr>
            <a:lvl3pPr marL="1238400" indent="-288000">
              <a:defRPr sz="1600"/>
            </a:lvl3pPr>
            <a:lvl4pPr marL="1710000" indent="-284400">
              <a:spcBef>
                <a:spcPts val="480"/>
              </a:spcBef>
              <a:defRPr sz="1600"/>
            </a:lvl4pPr>
            <a:lvl5pPr marL="2286000" indent="-284400">
              <a:spcBef>
                <a:spcPts val="480"/>
              </a:spcBef>
              <a:tabLst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A7EF6-8632-4419-AAA0-4F8F9EE0E99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A7EF6-8632-4419-AAA0-4F8F9EE0E99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068036" y="838800"/>
            <a:ext cx="1299164" cy="252000"/>
          </a:xfrm>
          <a:solidFill>
            <a:schemeClr val="bg1"/>
          </a:solidFill>
        </p:spPr>
        <p:txBody>
          <a:bodyPr wrap="none" lIns="97200" rIns="97200" anchor="ctr">
            <a:spAutoFit/>
          </a:bodyPr>
          <a:lstStyle>
            <a:lvl1pPr algn="r">
              <a:buNone/>
              <a:defRPr sz="1000" b="1" baseline="0">
                <a:solidFill>
                  <a:srgbClr val="E200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Kapitel - Untertitel</a:t>
            </a:r>
            <a:endParaRPr lang="en-US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/>
          <a:lstStyle>
            <a:lvl1pPr marL="284400" indent="-284400">
              <a:defRPr sz="1600"/>
            </a:lvl1pPr>
            <a:lvl2pPr marL="759600" indent="-284400">
              <a:defRPr sz="1600"/>
            </a:lvl2pPr>
            <a:lvl3pPr marL="1238400" indent="-288000">
              <a:defRPr sz="1600"/>
            </a:lvl3pPr>
            <a:lvl4pPr marL="1710000" indent="-284400">
              <a:spcBef>
                <a:spcPts val="480"/>
              </a:spcBef>
              <a:defRPr sz="1600"/>
            </a:lvl4pPr>
            <a:lvl5pPr marL="2286000" indent="-284400">
              <a:spcBef>
                <a:spcPts val="480"/>
              </a:spcBef>
              <a:tabLst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9A7EF6-8632-4419-AAA0-4F8F9EE0E992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8067600" y="838800"/>
            <a:ext cx="1299164" cy="252000"/>
          </a:xfrm>
          <a:solidFill>
            <a:schemeClr val="bg1"/>
          </a:solidFill>
        </p:spPr>
        <p:txBody>
          <a:bodyPr wrap="none" lIns="97200" rIns="97200" anchor="ctr">
            <a:spAutoFit/>
          </a:bodyPr>
          <a:lstStyle>
            <a:lvl1pPr algn="r">
              <a:buNone/>
              <a:defRPr sz="1000" b="1" baseline="0">
                <a:solidFill>
                  <a:srgbClr val="E2001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mtClean="0"/>
              <a:t>Kapitel - Untertitel</a:t>
            </a:r>
            <a:endParaRPr lang="en-US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/>
          <a:lstStyle>
            <a:lvl1pPr marL="284400" indent="-284400">
              <a:defRPr sz="1600"/>
            </a:lvl1pPr>
            <a:lvl2pPr marL="759600" indent="-284400">
              <a:defRPr sz="1600"/>
            </a:lvl2pPr>
            <a:lvl3pPr marL="1238400" indent="-288000">
              <a:defRPr sz="1600"/>
            </a:lvl3pPr>
            <a:lvl4pPr marL="1710000" indent="-284400">
              <a:spcBef>
                <a:spcPts val="480"/>
              </a:spcBef>
              <a:defRPr sz="1600"/>
            </a:lvl4pPr>
            <a:lvl5pPr marL="2286000" indent="-284400">
              <a:spcBef>
                <a:spcPts val="480"/>
              </a:spcBef>
              <a:tabLst/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8E37D-DA31-472E-85B0-24BD4A84E0E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 anchor="ctr"/>
          <a:lstStyle>
            <a:lvl1pPr marL="284400" indent="-284400">
              <a:defRPr sz="2000"/>
            </a:lvl1pPr>
            <a:lvl2pPr marL="759600" indent="-284400">
              <a:defRPr sz="2000"/>
            </a:lvl2pPr>
            <a:lvl3pPr marL="1238400" indent="-288000">
              <a:defRPr sz="2000"/>
            </a:lvl3pPr>
            <a:lvl4pPr marL="1710000" indent="-284400">
              <a:spcBef>
                <a:spcPts val="480"/>
              </a:spcBef>
              <a:defRPr sz="2000"/>
            </a:lvl4pPr>
            <a:lvl5pPr marL="2286000" indent="-284400">
              <a:spcBef>
                <a:spcPts val="480"/>
              </a:spcBef>
              <a:tabLst/>
              <a:defRPr sz="20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3200" y="0"/>
            <a:ext cx="8146800" cy="96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A8E37D-DA31-472E-85B0-24BD4A84E0E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213200" y="1259999"/>
            <a:ext cx="8146800" cy="5040000"/>
          </a:xfrm>
        </p:spPr>
        <p:txBody>
          <a:bodyPr anchor="ctr"/>
          <a:lstStyle>
            <a:lvl1pPr marL="284400" indent="-284400">
              <a:spcBef>
                <a:spcPts val="432"/>
              </a:spcBef>
              <a:defRPr sz="1800"/>
            </a:lvl1pPr>
            <a:lvl2pPr marL="759600" indent="-284400">
              <a:spcBef>
                <a:spcPts val="432"/>
              </a:spcBef>
              <a:defRPr sz="1800"/>
            </a:lvl2pPr>
            <a:lvl3pPr marL="1238400" indent="-288000">
              <a:spcBef>
                <a:spcPts val="432"/>
              </a:spcBef>
              <a:defRPr sz="1800"/>
            </a:lvl3pPr>
            <a:lvl4pPr marL="1710000" indent="-284400">
              <a:spcBef>
                <a:spcPts val="432"/>
              </a:spcBef>
              <a:defRPr sz="1800"/>
            </a:lvl4pPr>
            <a:lvl5pPr marL="2286000" indent="-284400">
              <a:spcBef>
                <a:spcPts val="432"/>
              </a:spcBef>
              <a:tabLst/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12850" y="6423026"/>
            <a:ext cx="8507413" cy="0"/>
          </a:xfrm>
          <a:prstGeom prst="line">
            <a:avLst/>
          </a:prstGeom>
          <a:noFill/>
          <a:ln w="12700">
            <a:solidFill>
              <a:srgbClr val="E2001A"/>
            </a:solidFill>
            <a:round/>
            <a:headEnd/>
            <a:tailEnd type="none" w="med" len="lg"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Rectangle 1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213200" y="3027600"/>
            <a:ext cx="8154000" cy="608400"/>
          </a:xfrm>
        </p:spPr>
        <p:txBody>
          <a:bodyPr lIns="0" tIns="0" rIns="0" bIns="0" anchor="b"/>
          <a:lstStyle>
            <a:lvl1pPr marL="0" indent="0">
              <a:buFont typeface="Webdings" pitchFamily="18" charset="2"/>
              <a:buNone/>
              <a:defRPr sz="12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10258" name="Rectangle 18"/>
          <p:cNvSpPr>
            <a:spLocks noGrp="1" noChangeArrowheads="1"/>
          </p:cNvSpPr>
          <p:nvPr userDrawn="1">
            <p:ph type="ctrTitle"/>
          </p:nvPr>
        </p:nvSpPr>
        <p:spPr>
          <a:xfrm>
            <a:off x="1213200" y="1666800"/>
            <a:ext cx="8154000" cy="1220400"/>
          </a:xfrm>
        </p:spPr>
        <p:txBody>
          <a:bodyPr lIns="0" tIns="0" rIns="0" bIns="0"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259" name="Rectangle 19"/>
          <p:cNvSpPr>
            <a:spLocks noGrp="1" noChangeArrowheads="1"/>
          </p:cNvSpPr>
          <p:nvPr userDrawn="1">
            <p:ph type="ftr" sz="quarter" idx="3"/>
          </p:nvPr>
        </p:nvSpPr>
        <p:spPr>
          <a:xfrm>
            <a:off x="1213200" y="6001200"/>
            <a:ext cx="8154000" cy="331200"/>
          </a:xfrm>
        </p:spPr>
        <p:txBody>
          <a:bodyPr lIns="0" tIns="0" rIns="0" bIns="133200" anchor="b"/>
          <a:lstStyle>
            <a:lvl1pPr>
              <a:spcBef>
                <a:spcPct val="20000"/>
              </a:spcBef>
              <a:defRPr sz="1400" b="1"/>
            </a:lvl1pPr>
          </a:lstStyle>
          <a:p>
            <a:endParaRPr lang="de-DE"/>
          </a:p>
        </p:txBody>
      </p:sp>
      <p:sp>
        <p:nvSpPr>
          <p:cNvPr id="10260" name="Rectangle 20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213200" y="6598800"/>
            <a:ext cx="1980000" cy="532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000" b="1"/>
            </a:lvl1pPr>
          </a:lstStyle>
          <a:p>
            <a:endParaRPr lang="de-DE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0" y="0"/>
            <a:ext cx="9717088" cy="7199313"/>
            <a:chOff x="0" y="0"/>
            <a:chExt cx="9717088" cy="7199313"/>
          </a:xfrm>
        </p:grpSpPr>
        <p:grpSp>
          <p:nvGrpSpPr>
            <p:cNvPr id="2" name="Group 18"/>
            <p:cNvGrpSpPr/>
            <p:nvPr userDrawn="1"/>
          </p:nvGrpSpPr>
          <p:grpSpPr>
            <a:xfrm>
              <a:off x="0" y="0"/>
              <a:ext cx="9717088" cy="7199313"/>
              <a:chOff x="0" y="0"/>
              <a:chExt cx="9717088" cy="7199313"/>
            </a:xfrm>
          </p:grpSpPr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216025" y="2971800"/>
                <a:ext cx="850106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1216025" y="6400800"/>
                <a:ext cx="850106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1216025" y="3738563"/>
                <a:ext cx="850106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7" name="Picture 14" descr=" "/>
              <p:cNvPicPr>
                <a:picLocks noChangeAspect="1" noChangeArrowheads="1"/>
              </p:cNvPicPr>
              <p:nvPr/>
            </p:nvPicPr>
            <p:blipFill>
              <a:blip r:embed="rId2" cstate="screen"/>
              <a:srcRect/>
              <a:stretch>
                <a:fillRect/>
              </a:stretch>
            </p:blipFill>
            <p:spPr bwMode="auto">
              <a:xfrm>
                <a:off x="0" y="0"/>
                <a:ext cx="1146175" cy="7199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" name="Grafik 19" descr="BK0028_PPT.png"/>
            <p:cNvPicPr>
              <a:picLocks noChangeAspect="1"/>
            </p:cNvPicPr>
            <p:nvPr userDrawn="1"/>
          </p:nvPicPr>
          <p:blipFill>
            <a:blip r:embed="rId3" cstate="screen"/>
            <a:srcRect l="11066"/>
            <a:stretch>
              <a:fillRect/>
            </a:stretch>
          </p:blipFill>
          <p:spPr>
            <a:xfrm>
              <a:off x="1172957" y="432000"/>
              <a:ext cx="5662278" cy="769165"/>
            </a:xfrm>
            <a:prstGeom prst="rect">
              <a:avLst/>
            </a:prstGeom>
          </p:spPr>
        </p:pic>
      </p:grp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721850" cy="479848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247" y="4078711"/>
            <a:ext cx="6805295" cy="1839419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2"/>
                </a:solidFill>
              </a:defRPr>
            </a:lvl1pPr>
            <a:lvl2pPr marL="483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39" y="2107353"/>
            <a:ext cx="8263573" cy="1542846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124" y="288243"/>
            <a:ext cx="8425603" cy="11996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48124" y="1679469"/>
            <a:ext cx="8425603" cy="431863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13200" y="0"/>
            <a:ext cx="8146800" cy="96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Fare clic per modificare stile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3200" y="1259999"/>
            <a:ext cx="81468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Fare clic per modificare gli stili del testo dello schema</a:t>
            </a:r>
          </a:p>
          <a:p>
            <a:pPr lvl="1"/>
            <a:r>
              <a:rPr lang="de-DE" smtClean="0"/>
              <a:t>Secondo livello</a:t>
            </a:r>
          </a:p>
          <a:p>
            <a:pPr lvl="2"/>
            <a:r>
              <a:rPr lang="de-DE" smtClean="0"/>
              <a:t>Terzo livello</a:t>
            </a:r>
          </a:p>
          <a:p>
            <a:pPr lvl="3"/>
            <a:r>
              <a:rPr lang="de-DE" smtClean="0"/>
              <a:t>Quarto livello</a:t>
            </a:r>
          </a:p>
          <a:p>
            <a:pPr lvl="4"/>
            <a:r>
              <a:rPr lang="de-DE" smtClean="0"/>
              <a:t>Quinto livello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90000"/>
            <a:ext cx="838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>
            <a:lvl1pPr algn="ctr" defTabSz="966788" eaLnBrk="0" hangingPunct="0">
              <a:defRPr sz="1200" b="1">
                <a:solidFill>
                  <a:srgbClr val="E2001A"/>
                </a:solidFill>
                <a:ea typeface="+mn-ea"/>
              </a:defRPr>
            </a:lvl1pPr>
          </a:lstStyle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3200" y="6480000"/>
            <a:ext cx="8146800" cy="32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20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163449" y="0"/>
            <a:ext cx="9555227" cy="7196139"/>
            <a:chOff x="163449" y="0"/>
            <a:chExt cx="9555227" cy="7196139"/>
          </a:xfrm>
        </p:grpSpPr>
        <p:grpSp>
          <p:nvGrpSpPr>
            <p:cNvPr id="16" name="Gruppieren 15"/>
            <p:cNvGrpSpPr/>
            <p:nvPr userDrawn="1"/>
          </p:nvGrpSpPr>
          <p:grpSpPr>
            <a:xfrm>
              <a:off x="841375" y="0"/>
              <a:ext cx="8877301" cy="7196139"/>
              <a:chOff x="841375" y="0"/>
              <a:chExt cx="8877301" cy="7196139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841375" y="0"/>
                <a:ext cx="0" cy="7196139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 type="none" w="med" len="lg"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211263" y="965200"/>
                <a:ext cx="8507413" cy="0"/>
              </a:xfrm>
              <a:prstGeom prst="line">
                <a:avLst/>
              </a:prstGeom>
              <a:noFill/>
              <a:ln w="12700">
                <a:solidFill>
                  <a:srgbClr val="E2001A"/>
                </a:solidFill>
                <a:round/>
                <a:headEnd/>
                <a:tailEnd type="none" w="med" len="lg"/>
              </a:ln>
              <a:effectLst/>
            </p:spPr>
            <p:txBody>
              <a:bodyPr lIns="0" tIns="0" rIns="0" bIns="0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20" name="Grafik 19" descr="BK0028_PPT.png"/>
            <p:cNvPicPr>
              <a:picLocks noChangeAspect="1"/>
            </p:cNvPicPr>
            <p:nvPr userDrawn="1"/>
          </p:nvPicPr>
          <p:blipFill>
            <a:blip r:embed="rId9" cstate="screen"/>
            <a:stretch>
              <a:fillRect/>
            </a:stretch>
          </p:blipFill>
          <p:spPr>
            <a:xfrm rot="16200000">
              <a:off x="-1195200" y="1807200"/>
              <a:ext cx="3090679" cy="37338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8" r:id="rId3"/>
    <p:sldLayoutId id="2147483700" r:id="rId4"/>
    <p:sldLayoutId id="2147483696" r:id="rId5"/>
    <p:sldLayoutId id="2147483697" r:id="rId6"/>
    <p:sldLayoutId id="2147483699" r:id="rId7"/>
  </p:sldLayoutIdLst>
  <p:hf hdr="0" ftr="0" dt="0"/>
  <p:txStyles>
    <p:titleStyle>
      <a:lvl1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2pPr>
      <a:lvl3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3pPr>
      <a:lvl4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4pPr>
      <a:lvl5pPr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5pPr>
      <a:lvl6pPr marL="4572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6pPr>
      <a:lvl7pPr marL="9144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7pPr>
      <a:lvl8pPr marL="13716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8pPr>
      <a:lvl9pPr marL="1828800" algn="l" defTabSz="966788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Osaka" pitchFamily="1" charset="-128"/>
        </a:defRPr>
      </a:lvl9pPr>
    </p:titleStyle>
    <p:bodyStyle>
      <a:lvl1pPr marL="284400" indent="-284400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1pPr>
      <a:lvl2pPr marL="759600" indent="-284400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2pPr>
      <a:lvl3pPr marL="1238400" indent="-288000" algn="l" defTabSz="966788" rtl="0" eaLnBrk="1" fontAlgn="base" hangingPunct="1">
        <a:spcBef>
          <a:spcPts val="48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3pPr>
      <a:lvl4pPr marL="1710000" indent="-284400" algn="l" defTabSz="966788" rtl="0" eaLnBrk="1" fontAlgn="base" hangingPunct="1">
        <a:spcBef>
          <a:spcPts val="48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84400" algn="l" defTabSz="966788" rtl="0" eaLnBrk="1" fontAlgn="base" hangingPunct="1">
        <a:spcBef>
          <a:spcPts val="48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/>
        <a:defRPr lang="de-DE" sz="1600" smtClean="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6pPr>
      <a:lvl7pPr marL="32004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7pPr>
      <a:lvl8pPr marL="36576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8pPr>
      <a:lvl9pPr marL="4114800" indent="-284163" algn="l" defTabSz="966788" rtl="0" eaLnBrk="1" fontAlgn="base" hangingPunct="1">
        <a:spcBef>
          <a:spcPct val="20000"/>
        </a:spcBef>
        <a:spcAft>
          <a:spcPct val="0"/>
        </a:spcAft>
        <a:buClr>
          <a:srgbClr val="E2001A"/>
        </a:buClr>
        <a:buFont typeface="Webdings" pitchFamily="18" charset="2"/>
        <a:buChar char="&lt;"/>
        <a:tabLst>
          <a:tab pos="949325" algn="l"/>
        </a:tabLs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721850" cy="71977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124" y="288243"/>
            <a:ext cx="8425603" cy="1199621"/>
          </a:xfrm>
          <a:prstGeom prst="rect">
            <a:avLst/>
          </a:prstGeom>
        </p:spPr>
        <p:txBody>
          <a:bodyPr vert="horz" lIns="96680" tIns="48340" rIns="96680" bIns="48340" rtlCol="0" anchor="b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124" y="1679470"/>
            <a:ext cx="8425603" cy="4750166"/>
          </a:xfrm>
          <a:prstGeom prst="rect">
            <a:avLst/>
          </a:prstGeom>
        </p:spPr>
        <p:txBody>
          <a:bodyPr vert="horz" lIns="96680" tIns="48340" rIns="96680" bIns="4834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76156" y="6671225"/>
            <a:ext cx="1620308" cy="383212"/>
          </a:xfrm>
          <a:prstGeom prst="rect">
            <a:avLst/>
          </a:prstGeom>
        </p:spPr>
        <p:txBody>
          <a:bodyPr vert="horz" lIns="96680" tIns="48340" rIns="96680" bIns="48340" rtlCol="0" anchor="ctr"/>
          <a:lstStyle>
            <a:lvl1pPr algn="r">
              <a:defRPr sz="1100" strike="noStrike" spc="63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23" y="6671225"/>
            <a:ext cx="3078586" cy="383212"/>
          </a:xfrm>
          <a:prstGeom prst="rect">
            <a:avLst/>
          </a:prstGeom>
        </p:spPr>
        <p:txBody>
          <a:bodyPr vert="horz" lIns="96680" tIns="48340" rIns="96680" bIns="48340" rtlCol="0" anchor="ctr"/>
          <a:lstStyle>
            <a:lvl1pPr algn="l">
              <a:defRPr sz="1100" cap="all" spc="63"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0526" y="6671225"/>
            <a:ext cx="1053200" cy="383212"/>
          </a:xfrm>
          <a:prstGeom prst="rect">
            <a:avLst/>
          </a:prstGeom>
        </p:spPr>
        <p:txBody>
          <a:bodyPr vert="horz" lIns="96680" tIns="48340" rIns="96680" bIns="48340" rtlCol="0" anchor="ctr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A8BE1D88-FA35-4120-B5EE-6B732214B7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66795" rtl="0" eaLnBrk="1" latinLnBrk="0" hangingPunct="1">
        <a:spcBef>
          <a:spcPct val="0"/>
        </a:spcBef>
        <a:buNone/>
        <a:defRPr sz="3200" kern="1200" cap="all" spc="53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2548" indent="-362548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 spc="32" baseline="0">
          <a:solidFill>
            <a:schemeClr val="tx1"/>
          </a:solidFill>
          <a:latin typeface="+mn-lt"/>
          <a:ea typeface="+mn-ea"/>
          <a:cs typeface="+mn-cs"/>
        </a:defRPr>
      </a:lvl1pPr>
      <a:lvl2pPr marL="785521" indent="-302123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 spc="32" baseline="0">
          <a:solidFill>
            <a:schemeClr val="tx1"/>
          </a:solidFill>
          <a:latin typeface="+mn-lt"/>
          <a:ea typeface="+mn-ea"/>
          <a:cs typeface="+mn-cs"/>
        </a:defRPr>
      </a:lvl2pPr>
      <a:lvl3pPr marL="1208494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 spc="32" baseline="0">
          <a:solidFill>
            <a:schemeClr val="tx1"/>
          </a:solidFill>
          <a:latin typeface="+mn-lt"/>
          <a:ea typeface="+mn-ea"/>
          <a:cs typeface="+mn-cs"/>
        </a:defRPr>
      </a:lvl3pPr>
      <a:lvl4pPr marL="1691891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 spc="32" baseline="0">
          <a:solidFill>
            <a:schemeClr val="tx1"/>
          </a:solidFill>
          <a:latin typeface="+mn-lt"/>
          <a:ea typeface="+mn-ea"/>
          <a:cs typeface="+mn-cs"/>
        </a:defRPr>
      </a:lvl4pPr>
      <a:lvl5pPr marL="2175289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 spc="32" baseline="0">
          <a:solidFill>
            <a:schemeClr val="tx1"/>
          </a:solidFill>
          <a:latin typeface="+mn-lt"/>
          <a:ea typeface="+mn-ea"/>
          <a:cs typeface="+mn-cs"/>
        </a:defRPr>
      </a:lvl5pPr>
      <a:lvl6pPr marL="2658687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084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25482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879" indent="-241699" algn="l" defTabSz="966795" rtl="0" eaLnBrk="1" latinLnBrk="0" hangingPunct="1">
        <a:lnSpc>
          <a:spcPct val="100000"/>
        </a:lnSpc>
        <a:spcBef>
          <a:spcPct val="20000"/>
        </a:spcBef>
        <a:spcAft>
          <a:spcPts val="634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98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795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193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590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988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385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783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180" algn="l" defTabSz="96679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1301.6176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NTRUEncrypt" TargetMode="External"/><Relationship Id="rId3" Type="http://schemas.openxmlformats.org/officeDocument/2006/relationships/hyperlink" Target="http://web.physics.ucsb.edu/~msteffen/papers/nature_shor.pdf" TargetMode="External"/><Relationship Id="rId7" Type="http://schemas.openxmlformats.org/officeDocument/2006/relationships/hyperlink" Target="http://pqcrypto2014.uwaterloo.ca/" TargetMode="External"/><Relationship Id="rId2" Type="http://schemas.openxmlformats.org/officeDocument/2006/relationships/hyperlink" Target="http://de.wikipedia.org/wiki/Shor-Algorithmus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qcrypto.org/" TargetMode="External"/><Relationship Id="rId5" Type="http://schemas.openxmlformats.org/officeDocument/2006/relationships/hyperlink" Target="http://en.wikipedia.org/wiki/Post-quantum_cryptography" TargetMode="External"/><Relationship Id="rId10" Type="http://schemas.openxmlformats.org/officeDocument/2006/relationships/hyperlink" Target="http://yassl.com/" TargetMode="External"/><Relationship Id="rId4" Type="http://schemas.openxmlformats.org/officeDocument/2006/relationships/hyperlink" Target="http://www.dwavesys.com/" TargetMode="External"/><Relationship Id="rId9" Type="http://schemas.openxmlformats.org/officeDocument/2006/relationships/hyperlink" Target="https://www.securityinnovation.com/security-lab/crypto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Current </a:t>
            </a:r>
            <a:r>
              <a:rPr lang="de-DE" dirty="0" err="1" smtClean="0"/>
              <a:t>situation</a:t>
            </a:r>
            <a:r>
              <a:rPr lang="de-DE" dirty="0" smtClean="0"/>
              <a:t> 2013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QuantUM</a:t>
            </a:r>
            <a:r>
              <a:rPr lang="de-DE" dirty="0" smtClean="0"/>
              <a:t> CRYPTOANALYTICS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1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Media </a:t>
            </a:r>
            <a:r>
              <a:rPr lang="de-DE" dirty="0" err="1" smtClean="0"/>
              <a:t>attention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4400" lvl="1"/>
            <a:r>
              <a:rPr lang="de-DE" dirty="0" err="1" smtClean="0"/>
              <a:t>Question</a:t>
            </a:r>
            <a:r>
              <a:rPr lang="de-DE" dirty="0" smtClean="0"/>
              <a:t>:</a:t>
            </a:r>
            <a:endParaRPr lang="de-DE" dirty="0" smtClean="0"/>
          </a:p>
          <a:p>
            <a:pPr marL="763200" lvl="2"/>
            <a:r>
              <a:rPr lang="de-DE" dirty="0" smtClean="0"/>
              <a:t>Will he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tel</a:t>
            </a:r>
            <a:r>
              <a:rPr lang="de-DE" dirty="0" err="1" smtClean="0"/>
              <a:t>l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50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Therefore</a:t>
            </a:r>
            <a:r>
              <a:rPr lang="de-DE" dirty="0" smtClean="0"/>
              <a:t>: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I estimate 90% </a:t>
            </a:r>
            <a:r>
              <a:rPr lang="de-DE" dirty="0" err="1" smtClean="0"/>
              <a:t>probability</a:t>
            </a:r>
            <a:r>
              <a:rPr lang="de-DE" dirty="0" smtClean="0"/>
              <a:t>,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scalable</a:t>
            </a:r>
            <a:endParaRPr lang="de-DE" dirty="0" smtClean="0"/>
          </a:p>
          <a:p>
            <a:pPr lvl="2"/>
            <a:r>
              <a:rPr lang="de-DE" dirty="0" smtClean="0"/>
              <a:t>I </a:t>
            </a:r>
            <a:r>
              <a:rPr lang="de-DE" dirty="0" err="1" smtClean="0"/>
              <a:t>see</a:t>
            </a:r>
            <a:r>
              <a:rPr lang="de-DE" dirty="0" smtClean="0"/>
              <a:t> 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spots</a:t>
            </a:r>
            <a:r>
              <a:rPr lang="de-DE" dirty="0" smtClean="0"/>
              <a:t> </a:t>
            </a:r>
            <a:r>
              <a:rPr lang="de-DE" dirty="0" err="1" smtClean="0"/>
              <a:t>though</a:t>
            </a:r>
            <a:r>
              <a:rPr lang="de-DE" dirty="0" smtClean="0"/>
              <a:t>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not </a:t>
            </a:r>
            <a:r>
              <a:rPr lang="de-DE" dirty="0" err="1" smtClean="0"/>
              <a:t>scale</a:t>
            </a:r>
            <a:endParaRPr lang="de-DE" dirty="0"/>
          </a:p>
          <a:p>
            <a:pPr lvl="2"/>
            <a:endParaRPr lang="de-DE" dirty="0" smtClean="0"/>
          </a:p>
          <a:p>
            <a:pPr lvl="1"/>
            <a:r>
              <a:rPr lang="de-DE" dirty="0" smtClean="0"/>
              <a:t>I estimate 50</a:t>
            </a:r>
            <a:r>
              <a:rPr lang="de-DE" dirty="0" smtClean="0"/>
              <a:t>% </a:t>
            </a:r>
            <a:r>
              <a:rPr lang="de-DE" dirty="0" err="1" smtClean="0"/>
              <a:t>probability</a:t>
            </a:r>
            <a:r>
              <a:rPr lang="de-DE" dirty="0" smtClean="0"/>
              <a:t>,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told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someone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I estimate 25</a:t>
            </a:r>
            <a:r>
              <a:rPr lang="de-DE" dirty="0" smtClean="0"/>
              <a:t>% </a:t>
            </a:r>
            <a:r>
              <a:rPr lang="de-DE" dirty="0" err="1" smtClean="0"/>
              <a:t>probability</a:t>
            </a:r>
            <a:r>
              <a:rPr lang="de-DE" dirty="0" smtClean="0"/>
              <a:t>,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happened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I estimate 70</a:t>
            </a:r>
            <a:r>
              <a:rPr lang="de-DE" dirty="0" smtClean="0"/>
              <a:t>% </a:t>
            </a:r>
            <a:r>
              <a:rPr lang="de-DE" dirty="0" err="1" smtClean="0"/>
              <a:t>probability</a:t>
            </a:r>
            <a:r>
              <a:rPr lang="de-DE" dirty="0" smtClean="0"/>
              <a:t> ,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will happen </a:t>
            </a:r>
            <a:r>
              <a:rPr lang="de-DE" dirty="0" err="1" smtClean="0"/>
              <a:t>within</a:t>
            </a:r>
            <a:r>
              <a:rPr lang="de-DE" dirty="0" smtClean="0"/>
              <a:t> 15 </a:t>
            </a:r>
            <a:r>
              <a:rPr lang="de-DE" dirty="0" err="1" smtClean="0"/>
              <a:t>years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85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"New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breaks</a:t>
            </a:r>
            <a:r>
              <a:rPr lang="de-DE" dirty="0" smtClean="0"/>
              <a:t> all </a:t>
            </a:r>
            <a:r>
              <a:rPr lang="de-DE" dirty="0" err="1" smtClean="0"/>
              <a:t>internet</a:t>
            </a:r>
            <a:r>
              <a:rPr lang="de-DE" dirty="0" smtClean="0"/>
              <a:t> </a:t>
            </a:r>
            <a:r>
              <a:rPr lang="de-DE" dirty="0" err="1" smtClean="0"/>
              <a:t>encryption</a:t>
            </a:r>
            <a:r>
              <a:rPr lang="de-DE" dirty="0" smtClean="0"/>
              <a:t>"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newspapers</a:t>
            </a:r>
            <a:r>
              <a:rPr lang="de-DE" dirty="0" smtClean="0"/>
              <a:t>, </a:t>
            </a:r>
            <a:r>
              <a:rPr lang="de-DE" dirty="0" err="1" smtClean="0"/>
              <a:t>unprepared</a:t>
            </a:r>
            <a:r>
              <a:rPr lang="de-DE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6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r>
              <a:rPr lang="de-DE" dirty="0" smtClean="0"/>
              <a:t> </a:t>
            </a:r>
            <a:r>
              <a:rPr lang="de-DE" dirty="0" err="1" smtClean="0"/>
              <a:t>OnlineBanking</a:t>
            </a:r>
            <a:r>
              <a:rPr lang="de-DE" dirty="0" smtClean="0"/>
              <a:t>, VPNs, … </a:t>
            </a:r>
            <a:r>
              <a:rPr lang="de-DE" dirty="0" err="1" smtClean="0"/>
              <a:t>again</a:t>
            </a:r>
            <a:r>
              <a:rPr lang="de-DE" dirty="0" smtClean="0"/>
              <a:t>?</a:t>
            </a:r>
            <a:endParaRPr lang="de-DE" dirty="0" smtClean="0"/>
          </a:p>
          <a:p>
            <a:pPr lvl="1"/>
            <a:r>
              <a:rPr lang="de-DE" dirty="0" smtClean="0"/>
              <a:t>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network-</a:t>
            </a:r>
            <a:r>
              <a:rPr lang="de-DE" dirty="0" err="1" smtClean="0"/>
              <a:t>effects</a:t>
            </a:r>
            <a:r>
              <a:rPr lang="de-DE" dirty="0" smtClean="0"/>
              <a:t> on multiple </a:t>
            </a:r>
            <a:r>
              <a:rPr lang="de-DE" dirty="0" err="1" smtClean="0"/>
              <a:t>layers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hard</a:t>
            </a:r>
            <a:endParaRPr lang="de-DE" dirty="0" smtClean="0"/>
          </a:p>
          <a:p>
            <a:pPr lvl="2"/>
            <a:r>
              <a:rPr lang="de-DE" dirty="0" smtClean="0"/>
              <a:t>Clients </a:t>
            </a:r>
            <a:r>
              <a:rPr lang="de-DE" dirty="0" smtClean="0"/>
              <a:t>and Servers</a:t>
            </a:r>
            <a:endParaRPr lang="de-DE" dirty="0" smtClean="0"/>
          </a:p>
          <a:p>
            <a:pPr lvl="2"/>
            <a:r>
              <a:rPr lang="de-DE" dirty="0" smtClean="0"/>
              <a:t>Clients </a:t>
            </a:r>
            <a:r>
              <a:rPr lang="de-DE" dirty="0" smtClean="0"/>
              <a:t>and Servers and Certificate </a:t>
            </a:r>
            <a:r>
              <a:rPr lang="de-DE" dirty="0" err="1" smtClean="0"/>
              <a:t>Authorities</a:t>
            </a:r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8411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theoretical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This </a:t>
            </a:r>
            <a:r>
              <a:rPr lang="de-DE" dirty="0" err="1" smtClean="0"/>
              <a:t>migration</a:t>
            </a:r>
            <a:r>
              <a:rPr lang="de-DE" dirty="0" smtClean="0"/>
              <a:t> project </a:t>
            </a:r>
            <a:r>
              <a:rPr lang="de-DE" dirty="0" err="1" smtClean="0"/>
              <a:t>from</a:t>
            </a:r>
            <a:r>
              <a:rPr lang="de-DE" dirty="0"/>
              <a:t> </a:t>
            </a:r>
            <a:r>
              <a:rPr lang="de-DE" dirty="0" err="1" smtClean="0"/>
              <a:t>classical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-key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Post-Quantum </a:t>
            </a:r>
            <a:r>
              <a:rPr lang="de-DE" dirty="0" err="1" smtClean="0"/>
              <a:t>Crypto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IPv4-&gt;IPv6 </a:t>
            </a:r>
            <a:r>
              <a:rPr lang="de-DE" dirty="0" err="1" smtClean="0"/>
              <a:t>migration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IPv4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: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potential problem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material PVC</a:t>
            </a:r>
          </a:p>
          <a:p>
            <a:pPr lvl="1"/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ressources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exhausted</a:t>
            </a:r>
            <a:r>
              <a:rPr lang="de-DE" dirty="0" smtClean="0"/>
              <a:t>.</a:t>
            </a:r>
          </a:p>
          <a:p>
            <a:pPr lvl="2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water </a:t>
            </a:r>
            <a:r>
              <a:rPr lang="de-DE" dirty="0" err="1" smtClean="0"/>
              <a:t>pipes</a:t>
            </a:r>
            <a:endParaRPr lang="de-DE" dirty="0" smtClean="0"/>
          </a:p>
          <a:p>
            <a:pPr lvl="3"/>
            <a:r>
              <a:rPr lang="de-DE" dirty="0" smtClean="0"/>
              <a:t>ok,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find a </a:t>
            </a:r>
            <a:r>
              <a:rPr lang="de-DE" dirty="0" err="1" smtClean="0"/>
              <a:t>new</a:t>
            </a:r>
            <a:r>
              <a:rPr lang="de-DE" dirty="0" smtClean="0"/>
              <a:t> material and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pipes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Quantum </a:t>
            </a:r>
            <a:r>
              <a:rPr lang="de-DE" dirty="0" err="1" smtClean="0"/>
              <a:t>computers</a:t>
            </a:r>
            <a:r>
              <a:rPr lang="de-DE" dirty="0" smtClean="0"/>
              <a:t>: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potential problem </a:t>
            </a:r>
            <a:r>
              <a:rPr lang="de-DE" dirty="0" err="1" smtClean="0"/>
              <a:t>with</a:t>
            </a:r>
            <a:r>
              <a:rPr lang="de-DE" dirty="0" smtClean="0"/>
              <a:t> PVC</a:t>
            </a:r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leak</a:t>
            </a:r>
            <a:r>
              <a:rPr lang="de-DE" dirty="0" smtClean="0"/>
              <a:t> water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15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2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/>
              <a:t>find and replace all </a:t>
            </a:r>
            <a:r>
              <a:rPr lang="de-DE" dirty="0" err="1" smtClean="0"/>
              <a:t>existing</a:t>
            </a:r>
            <a:r>
              <a:rPr lang="de-DE" dirty="0" smtClean="0"/>
              <a:t> PVC </a:t>
            </a:r>
            <a:r>
              <a:rPr lang="de-DE" dirty="0" err="1" smtClean="0"/>
              <a:t>pipes</a:t>
            </a:r>
            <a:r>
              <a:rPr lang="de-DE" dirty="0" smtClean="0"/>
              <a:t>, </a:t>
            </a:r>
          </a:p>
          <a:p>
            <a:pPr lvl="3"/>
            <a:endParaRPr lang="de-DE" dirty="0"/>
          </a:p>
          <a:p>
            <a:pPr lvl="3"/>
            <a:r>
              <a:rPr lang="de-DE" dirty="0" err="1" smtClean="0"/>
              <a:t>preferrably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happens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5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1x </a:t>
            </a:r>
            <a:r>
              <a:rPr lang="de-DE" dirty="0" smtClean="0"/>
              <a:t>E-Commerce</a:t>
            </a:r>
            <a:r>
              <a:rPr lang="de-DE" dirty="0" smtClean="0"/>
              <a:t>, </a:t>
            </a:r>
            <a:r>
              <a:rPr lang="de-DE" dirty="0" err="1" smtClean="0"/>
              <a:t>please</a:t>
            </a:r>
            <a:r>
              <a:rPr lang="de-DE" dirty="0" smtClean="0"/>
              <a:t>. </a:t>
            </a:r>
            <a:r>
              <a:rPr lang="de-DE" dirty="0" err="1" smtClean="0"/>
              <a:t>What</a:t>
            </a:r>
            <a:r>
              <a:rPr lang="de-DE" dirty="0" smtClean="0"/>
              <a:t> do I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secure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E-Commerce </a:t>
            </a:r>
            <a:r>
              <a:rPr lang="de-DE" dirty="0" err="1" smtClean="0"/>
              <a:t>site</a:t>
            </a:r>
            <a:r>
              <a:rPr lang="de-DE" dirty="0" smtClean="0"/>
              <a:t>?</a:t>
            </a:r>
            <a:endParaRPr lang="de-DE" dirty="0" smtClean="0"/>
          </a:p>
          <a:p>
            <a:pPr lvl="1"/>
            <a:r>
              <a:rPr lang="de-DE" dirty="0" err="1" smtClean="0"/>
              <a:t>implement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crypto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crypto</a:t>
            </a:r>
            <a:r>
              <a:rPr lang="de-DE" dirty="0" smtClean="0"/>
              <a:t> </a:t>
            </a:r>
            <a:r>
              <a:rPr lang="de-DE" dirty="0" err="1" smtClean="0"/>
              <a:t>libraries</a:t>
            </a:r>
            <a:endParaRPr lang="de-DE" dirty="0" smtClean="0"/>
          </a:p>
          <a:p>
            <a:pPr lvl="2"/>
            <a:r>
              <a:rPr lang="de-DE" dirty="0" smtClean="0"/>
              <a:t>add support in all Browsers (</a:t>
            </a:r>
            <a:r>
              <a:rPr lang="de-DE" dirty="0" err="1" smtClean="0"/>
              <a:t>approx</a:t>
            </a:r>
            <a:r>
              <a:rPr lang="de-DE" dirty="0" smtClean="0"/>
              <a:t>. </a:t>
            </a:r>
            <a:r>
              <a:rPr lang="de-DE" dirty="0" smtClean="0"/>
              <a:t>10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vendors</a:t>
            </a:r>
            <a:r>
              <a:rPr lang="de-DE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upgrade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whole</a:t>
            </a:r>
            <a:r>
              <a:rPr lang="de-DE" dirty="0" smtClean="0"/>
              <a:t> certificate </a:t>
            </a:r>
            <a:r>
              <a:rPr lang="de-DE" dirty="0" err="1" smtClean="0"/>
              <a:t>hierarchy</a:t>
            </a:r>
            <a:endParaRPr lang="de-DE" dirty="0" smtClean="0"/>
          </a:p>
          <a:p>
            <a:pPr lvl="2"/>
            <a:r>
              <a:rPr lang="de-DE" dirty="0" err="1" smtClean="0"/>
              <a:t>SureTrust</a:t>
            </a:r>
            <a:r>
              <a:rPr lang="de-DE" dirty="0" smtClean="0"/>
              <a:t> </a:t>
            </a:r>
            <a:r>
              <a:rPr lang="de-DE" dirty="0" smtClean="0"/>
              <a:t>Global CA</a:t>
            </a:r>
          </a:p>
          <a:p>
            <a:pPr lvl="3"/>
            <a:r>
              <a:rPr lang="de-DE" dirty="0" smtClean="0"/>
              <a:t>Company Subordinate</a:t>
            </a:r>
            <a:endParaRPr lang="de-DE" dirty="0" smtClean="0"/>
          </a:p>
          <a:p>
            <a:pPr lvl="4"/>
            <a:r>
              <a:rPr lang="de-DE" dirty="0" smtClean="0"/>
              <a:t>Company.com</a:t>
            </a:r>
            <a:endParaRPr lang="de-DE" dirty="0" smtClean="0"/>
          </a:p>
          <a:p>
            <a:pPr lvl="1"/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load-balancers</a:t>
            </a:r>
            <a:r>
              <a:rPr lang="de-DE" dirty="0" smtClean="0"/>
              <a:t>, SSL-Hardware </a:t>
            </a:r>
            <a:r>
              <a:rPr lang="de-DE" dirty="0" err="1" smtClean="0"/>
              <a:t>accelerators</a:t>
            </a:r>
            <a:r>
              <a:rPr lang="de-DE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Post-Quantum </a:t>
            </a:r>
            <a:r>
              <a:rPr lang="de-DE" dirty="0" err="1" smtClean="0"/>
              <a:t>Cryptography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do not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post-quantum </a:t>
            </a:r>
            <a:r>
              <a:rPr lang="de-DE" dirty="0" err="1" smtClean="0"/>
              <a:t>secure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alternatives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RSA</a:t>
            </a:r>
            <a:r>
              <a:rPr lang="de-DE" dirty="0" smtClean="0"/>
              <a:t>, ECC, DH</a:t>
            </a:r>
          </a:p>
          <a:p>
            <a:pPr lvl="1"/>
            <a:r>
              <a:rPr lang="de-DE" dirty="0" smtClean="0"/>
              <a:t>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academic</a:t>
            </a:r>
            <a:r>
              <a:rPr lang="de-DE" dirty="0" smtClean="0"/>
              <a:t> </a:t>
            </a:r>
            <a:r>
              <a:rPr lang="de-DE" dirty="0" err="1" smtClean="0"/>
              <a:t>kindergarten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not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matured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endParaRPr lang="de-DE" dirty="0" smtClean="0"/>
          </a:p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scientists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D. Bernstein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worked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smtClean="0"/>
              <a:t>2004-2007 </a:t>
            </a:r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project "</a:t>
            </a:r>
            <a:r>
              <a:rPr lang="de-DE" dirty="0" smtClean="0"/>
              <a:t>Post-Quantum </a:t>
            </a:r>
            <a:r>
              <a:rPr lang="de-DE" dirty="0" err="1" smtClean="0"/>
              <a:t>Cryptography</a:t>
            </a:r>
            <a:r>
              <a:rPr lang="de-DE" dirty="0" smtClean="0"/>
              <a:t>", </a:t>
            </a:r>
            <a:r>
              <a:rPr lang="de-DE" dirty="0" smtClean="0"/>
              <a:t>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seem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activity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endParaRPr lang="de-DE" dirty="0" smtClean="0"/>
          </a:p>
          <a:p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vendors</a:t>
            </a:r>
            <a:r>
              <a:rPr lang="de-DE" dirty="0" smtClean="0"/>
              <a:t>, I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indications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seriously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on a </a:t>
            </a:r>
            <a:r>
              <a:rPr lang="de-DE" dirty="0" err="1" smtClean="0"/>
              <a:t>solution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r>
              <a:rPr lang="de-DE" dirty="0" smtClean="0"/>
              <a:t>.</a:t>
            </a:r>
            <a:endParaRPr lang="de-DE" dirty="0" smtClean="0"/>
          </a:p>
          <a:p>
            <a:pPr lvl="1"/>
            <a:r>
              <a:rPr lang="de-DE" dirty="0" smtClean="0"/>
              <a:t>Microsoft </a:t>
            </a:r>
            <a:r>
              <a:rPr lang="de-DE" dirty="0" smtClean="0"/>
              <a:t>Research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academic</a:t>
            </a:r>
            <a:r>
              <a:rPr lang="de-DE" dirty="0" smtClean="0"/>
              <a:t> interest</a:t>
            </a:r>
            <a:endParaRPr lang="de-DE" dirty="0" smtClean="0"/>
          </a:p>
          <a:p>
            <a:pPr lvl="1"/>
            <a:r>
              <a:rPr lang="de-DE" dirty="0" smtClean="0"/>
              <a:t>Most </a:t>
            </a:r>
            <a:r>
              <a:rPr lang="de-DE" dirty="0" err="1" smtClean="0"/>
              <a:t>academics</a:t>
            </a:r>
            <a:r>
              <a:rPr lang="de-DE" dirty="0" smtClean="0"/>
              <a:t> </a:t>
            </a:r>
            <a:r>
              <a:rPr lang="de-DE" dirty="0" err="1" smtClean="0"/>
              <a:t>prefer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ECC, but ECC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similarlily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computers</a:t>
            </a:r>
            <a:r>
              <a:rPr lang="de-DE" dirty="0" smtClean="0"/>
              <a:t> (and </a:t>
            </a:r>
            <a:r>
              <a:rPr lang="de-DE" dirty="0" err="1" smtClean="0"/>
              <a:t>possibly</a:t>
            </a:r>
            <a:r>
              <a:rPr lang="de-DE" dirty="0" smtClean="0"/>
              <a:t> </a:t>
            </a:r>
            <a:r>
              <a:rPr lang="de-DE" dirty="0" err="1" smtClean="0"/>
              <a:t>hit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harder</a:t>
            </a:r>
            <a:r>
              <a:rPr lang="de-DE" dirty="0" smtClean="0"/>
              <a:t>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30799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Upgrade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vendors</a:t>
            </a:r>
            <a:r>
              <a:rPr lang="de-DE" dirty="0"/>
              <a:t> will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bring </a:t>
            </a:r>
            <a:r>
              <a:rPr lang="de-DE" dirty="0" err="1"/>
              <a:t>their</a:t>
            </a:r>
            <a:r>
              <a:rPr lang="de-DE" dirty="0"/>
              <a:t> software update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field</a:t>
            </a:r>
            <a:endParaRPr lang="de-DE" dirty="0"/>
          </a:p>
          <a:p>
            <a:pPr lvl="1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will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Microsoft </a:t>
            </a:r>
            <a:r>
              <a:rPr lang="de-DE" dirty="0" err="1"/>
              <a:t>to</a:t>
            </a:r>
            <a:r>
              <a:rPr lang="de-DE" dirty="0"/>
              <a:t> update </a:t>
            </a:r>
            <a:r>
              <a:rPr lang="de-DE" dirty="0" err="1"/>
              <a:t>the</a:t>
            </a:r>
            <a:r>
              <a:rPr lang="de-DE" dirty="0"/>
              <a:t> Windows XP </a:t>
            </a:r>
            <a:r>
              <a:rPr lang="de-DE" dirty="0" err="1"/>
              <a:t>installations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?</a:t>
            </a:r>
          </a:p>
          <a:p>
            <a:r>
              <a:rPr lang="de-DE" dirty="0"/>
              <a:t>Time-</a:t>
            </a:r>
            <a:r>
              <a:rPr lang="de-DE" dirty="0" err="1"/>
              <a:t>to</a:t>
            </a:r>
            <a:r>
              <a:rPr lang="de-DE" dirty="0"/>
              <a:t>-Market: </a:t>
            </a:r>
            <a:r>
              <a:rPr lang="de-DE" dirty="0" err="1"/>
              <a:t>approximately</a:t>
            </a:r>
            <a:r>
              <a:rPr lang="de-DE" dirty="0"/>
              <a:t> </a:t>
            </a:r>
            <a:r>
              <a:rPr lang="de-DE" b="1" dirty="0"/>
              <a:t>5-20 </a:t>
            </a:r>
            <a:r>
              <a:rPr lang="de-DE" b="1" dirty="0" err="1" smtClean="0"/>
              <a:t>Years</a:t>
            </a:r>
            <a:endParaRPr lang="de-DE" b="1" dirty="0" smtClean="0"/>
          </a:p>
          <a:p>
            <a:r>
              <a:rPr lang="de-DE" b="1" dirty="0" smtClean="0"/>
              <a:t>But </a:t>
            </a:r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de-DE" b="1" dirty="0" err="1" smtClean="0"/>
              <a:t>expected</a:t>
            </a:r>
            <a:r>
              <a:rPr lang="de-DE" b="1" dirty="0" smtClean="0"/>
              <a:t> </a:t>
            </a:r>
            <a:r>
              <a:rPr lang="de-DE" b="1" dirty="0" err="1" smtClean="0"/>
              <a:t>it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broken</a:t>
            </a:r>
            <a:r>
              <a:rPr lang="de-DE" b="1" dirty="0" smtClean="0"/>
              <a:t> </a:t>
            </a:r>
            <a:r>
              <a:rPr lang="de-DE" b="1" dirty="0" err="1" smtClean="0"/>
              <a:t>within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next</a:t>
            </a:r>
            <a:r>
              <a:rPr lang="de-DE" b="1" dirty="0" smtClean="0"/>
              <a:t> </a:t>
            </a:r>
            <a:r>
              <a:rPr lang="de-DE" b="1" dirty="0" err="1" smtClean="0"/>
              <a:t>few</a:t>
            </a:r>
            <a:r>
              <a:rPr lang="de-DE" b="1" dirty="0" smtClean="0"/>
              <a:t> </a:t>
            </a:r>
            <a:r>
              <a:rPr lang="de-DE" b="1" dirty="0" err="1" smtClean="0"/>
              <a:t>years</a:t>
            </a:r>
            <a:r>
              <a:rPr lang="de-DE" b="1" dirty="0" smtClean="0"/>
              <a:t>, </a:t>
            </a:r>
            <a:r>
              <a:rPr lang="de-DE" b="1" dirty="0" err="1" smtClean="0"/>
              <a:t>right</a:t>
            </a:r>
            <a:r>
              <a:rPr lang="de-DE" b="1" dirty="0" smtClean="0"/>
              <a:t>?</a:t>
            </a:r>
            <a:endParaRPr lang="de-DE" b="1" dirty="0"/>
          </a:p>
          <a:p>
            <a:r>
              <a:rPr lang="de-DE" dirty="0" err="1" smtClean="0"/>
              <a:t>therefore</a:t>
            </a:r>
            <a:r>
              <a:rPr lang="de-DE" dirty="0" smtClean="0"/>
              <a:t>: </a:t>
            </a:r>
          </a:p>
          <a:p>
            <a:pPr lvl="4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rollout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5094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solutions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usable</a:t>
            </a:r>
            <a:endParaRPr lang="de-DE" dirty="0" smtClean="0"/>
          </a:p>
          <a:p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unpractical</a:t>
            </a:r>
            <a:r>
              <a:rPr lang="de-DE" dirty="0" smtClean="0"/>
              <a:t>, e.g.: </a:t>
            </a:r>
            <a:r>
              <a:rPr lang="de-DE" dirty="0" err="1" smtClean="0"/>
              <a:t>McElisie</a:t>
            </a:r>
            <a:r>
              <a:rPr lang="de-DE" dirty="0" smtClean="0"/>
              <a:t> </a:t>
            </a:r>
            <a:r>
              <a:rPr lang="de-DE" dirty="0" err="1" smtClean="0"/>
              <a:t>keylength</a:t>
            </a:r>
            <a:r>
              <a:rPr lang="de-DE" dirty="0" smtClean="0"/>
              <a:t> </a:t>
            </a:r>
            <a:r>
              <a:rPr lang="de-DE" dirty="0" smtClean="0"/>
              <a:t>~ 1 MB</a:t>
            </a:r>
          </a:p>
          <a:p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realistically</a:t>
            </a:r>
            <a:r>
              <a:rPr lang="de-DE" dirty="0" smtClean="0"/>
              <a:t> </a:t>
            </a:r>
            <a:r>
              <a:rPr lang="de-DE" dirty="0" err="1" smtClean="0"/>
              <a:t>usable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b="1" dirty="0" err="1" smtClean="0"/>
              <a:t>NTRUencrypt+PASSsign</a:t>
            </a:r>
            <a:endParaRPr lang="de-DE" b="1" dirty="0" smtClean="0"/>
          </a:p>
          <a:p>
            <a:pPr lvl="1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based on </a:t>
            </a:r>
            <a:r>
              <a:rPr lang="de-DE" dirty="0" err="1" smtClean="0"/>
              <a:t>mathematical</a:t>
            </a:r>
            <a:r>
              <a:rPr lang="de-DE" dirty="0" smtClean="0"/>
              <a:t> </a:t>
            </a:r>
            <a:r>
              <a:rPr lang="de-DE" dirty="0" err="1" smtClean="0"/>
              <a:t>lattices</a:t>
            </a:r>
            <a:endParaRPr lang="de-DE" dirty="0" smtClean="0"/>
          </a:p>
          <a:p>
            <a:pPr lvl="1"/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SecurityInnovation</a:t>
            </a:r>
            <a:r>
              <a:rPr lang="de-DE" dirty="0" smtClean="0"/>
              <a:t> in Boston, US</a:t>
            </a:r>
            <a:endParaRPr lang="de-DE" dirty="0" smtClean="0"/>
          </a:p>
          <a:p>
            <a:r>
              <a:rPr lang="de-DE" dirty="0" smtClean="0"/>
              <a:t>A replacement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Diffie-Hellmann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"</a:t>
            </a:r>
            <a:r>
              <a:rPr lang="de-DE" dirty="0" err="1" smtClean="0"/>
              <a:t>supersingular</a:t>
            </a:r>
            <a:r>
              <a:rPr lang="de-DE" dirty="0" smtClean="0"/>
              <a:t> </a:t>
            </a:r>
            <a:r>
              <a:rPr lang="de-DE" dirty="0" err="1"/>
              <a:t>elliptic</a:t>
            </a:r>
            <a:r>
              <a:rPr lang="de-DE" dirty="0"/>
              <a:t> </a:t>
            </a:r>
            <a:r>
              <a:rPr lang="de-DE" dirty="0" err="1"/>
              <a:t>curve</a:t>
            </a:r>
            <a:r>
              <a:rPr lang="de-DE" dirty="0"/>
              <a:t> </a:t>
            </a:r>
            <a:r>
              <a:rPr lang="de-DE" dirty="0" err="1" smtClean="0"/>
              <a:t>isogenies</a:t>
            </a:r>
            <a:r>
              <a:rPr lang="de-DE" dirty="0" smtClean="0"/>
              <a:t>"</a:t>
            </a:r>
            <a:endParaRPr lang="de-DE" dirty="0" smtClean="0"/>
          </a:p>
          <a:p>
            <a:r>
              <a:rPr lang="de-DE" dirty="0" err="1" smtClean="0"/>
              <a:t>NTRUencrypt</a:t>
            </a:r>
            <a:endParaRPr lang="de-DE" dirty="0" smtClean="0"/>
          </a:p>
          <a:p>
            <a:pPr lvl="1"/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survived</a:t>
            </a:r>
            <a:r>
              <a:rPr lang="de-DE" dirty="0" smtClean="0"/>
              <a:t> a </a:t>
            </a:r>
            <a:r>
              <a:rPr lang="de-DE" dirty="0" err="1" smtClean="0"/>
              <a:t>decade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Cryptoanalysis</a:t>
            </a:r>
            <a:r>
              <a:rPr lang="de-DE" dirty="0" smtClean="0"/>
              <a:t> (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 and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improvements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err="1" smtClean="0"/>
              <a:t>PASSsign</a:t>
            </a:r>
            <a:endParaRPr lang="de-DE" dirty="0" smtClean="0"/>
          </a:p>
          <a:p>
            <a:pPr lvl="1"/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was NTRU-Signature-</a:t>
            </a:r>
            <a:r>
              <a:rPr lang="de-DE" dirty="0" err="1" smtClean="0"/>
              <a:t>Scheme</a:t>
            </a:r>
            <a:r>
              <a:rPr lang="de-DE" dirty="0" smtClean="0"/>
              <a:t>(NSS</a:t>
            </a:r>
            <a:r>
              <a:rPr lang="de-DE" dirty="0" smtClean="0"/>
              <a:t>),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NTRUsign</a:t>
            </a:r>
            <a:r>
              <a:rPr lang="de-DE" dirty="0" smtClean="0"/>
              <a:t>,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broken</a:t>
            </a:r>
            <a:r>
              <a:rPr lang="de-DE" dirty="0" smtClean="0"/>
              <a:t>,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PASSsign</a:t>
            </a:r>
            <a:r>
              <a:rPr lang="de-DE" dirty="0" smtClean="0"/>
              <a:t> </a:t>
            </a:r>
            <a:r>
              <a:rPr lang="de-DE" dirty="0" smtClean="0"/>
              <a:t>was </a:t>
            </a:r>
            <a:r>
              <a:rPr lang="de-DE" dirty="0" err="1" smtClean="0"/>
              <a:t>chosen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successor.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47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POTENTIal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Licensing</a:t>
            </a:r>
          </a:p>
          <a:p>
            <a:pPr lvl="1"/>
            <a:r>
              <a:rPr lang="de-DE" dirty="0" smtClean="0"/>
              <a:t>NTRU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patented</a:t>
            </a:r>
            <a:r>
              <a:rPr lang="de-DE" dirty="0" smtClean="0"/>
              <a:t>, but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patents</a:t>
            </a:r>
            <a:r>
              <a:rPr lang="de-DE" dirty="0" smtClean="0"/>
              <a:t> will </a:t>
            </a:r>
            <a:r>
              <a:rPr lang="de-DE" dirty="0" err="1" smtClean="0"/>
              <a:t>expire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10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1"/>
            <a:r>
              <a:rPr lang="de-DE" dirty="0" smtClean="0"/>
              <a:t>NTRU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licensed</a:t>
            </a:r>
            <a:r>
              <a:rPr lang="de-DE" dirty="0" smtClean="0"/>
              <a:t> unter </a:t>
            </a:r>
            <a:r>
              <a:rPr lang="de-DE" dirty="0" err="1" smtClean="0"/>
              <a:t>the</a:t>
            </a:r>
            <a:r>
              <a:rPr lang="de-DE" dirty="0" smtClean="0"/>
              <a:t> GPLv2</a:t>
            </a:r>
            <a:endParaRPr lang="de-DE" dirty="0" smtClean="0"/>
          </a:p>
          <a:p>
            <a:pPr lvl="1"/>
            <a:r>
              <a:rPr lang="de-DE" dirty="0" smtClean="0"/>
              <a:t>Commercial </a:t>
            </a:r>
            <a:r>
              <a:rPr lang="de-DE" dirty="0" err="1" smtClean="0"/>
              <a:t>licenses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0.5-2</a:t>
            </a:r>
            <a:r>
              <a:rPr lang="de-DE" dirty="0" smtClean="0"/>
              <a:t>$ </a:t>
            </a:r>
            <a:r>
              <a:rPr lang="de-DE" dirty="0" smtClean="0"/>
              <a:t>per</a:t>
            </a:r>
            <a:r>
              <a:rPr lang="de-DE" dirty="0" smtClean="0"/>
              <a:t> </a:t>
            </a:r>
            <a:r>
              <a:rPr lang="de-DE" dirty="0" smtClean="0"/>
              <a:t>Device </a:t>
            </a:r>
            <a:endParaRPr lang="de-DE" dirty="0"/>
          </a:p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Ngujen</a:t>
            </a:r>
            <a:r>
              <a:rPr lang="de-DE" dirty="0" smtClean="0"/>
              <a:t> and </a:t>
            </a:r>
            <a:r>
              <a:rPr lang="de-DE" dirty="0" err="1" smtClean="0"/>
              <a:t>others</a:t>
            </a:r>
            <a:endParaRPr lang="de-DE" dirty="0"/>
          </a:p>
          <a:p>
            <a:r>
              <a:rPr lang="de-DE" dirty="0">
                <a:hlinkClick r:id="rId2"/>
              </a:rPr>
              <a:t>http://arxiv.org/abs/1301.6176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9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calculate an </a:t>
            </a:r>
            <a:r>
              <a:rPr lang="de-DE" dirty="0" err="1" smtClean="0"/>
              <a:t>algorithm</a:t>
            </a:r>
            <a:r>
              <a:rPr lang="de-DE" dirty="0" smtClean="0"/>
              <a:t> on </a:t>
            </a:r>
            <a:r>
              <a:rPr lang="de-DE" dirty="0" err="1" smtClean="0"/>
              <a:t>many</a:t>
            </a:r>
            <a:r>
              <a:rPr lang="de-DE" dirty="0" smtClean="0"/>
              <a:t> input values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time, but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result.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mechanical</a:t>
            </a:r>
            <a:r>
              <a:rPr lang="de-DE" dirty="0" smtClean="0"/>
              <a:t> </a:t>
            </a:r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calculate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values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time.</a:t>
            </a:r>
          </a:p>
          <a:p>
            <a:endParaRPr lang="de-DE" dirty="0" smtClean="0"/>
          </a:p>
          <a:p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execute 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not </a:t>
            </a:r>
            <a:r>
              <a:rPr lang="de-DE" dirty="0" err="1" smtClean="0"/>
              <a:t>scale</a:t>
            </a:r>
            <a:r>
              <a:rPr lang="de-DE" dirty="0" smtClean="0"/>
              <a:t> on normal </a:t>
            </a:r>
            <a:r>
              <a:rPr lang="de-DE" dirty="0" err="1" smtClean="0"/>
              <a:t>computers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54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Solution proposal: </a:t>
            </a:r>
            <a:br>
              <a:rPr lang="de-DE" dirty="0" smtClean="0"/>
            </a:br>
            <a:r>
              <a:rPr lang="de-DE" dirty="0" err="1" smtClean="0"/>
              <a:t>De</a:t>
            </a:r>
            <a:r>
              <a:rPr lang="de-DE" dirty="0" err="1" smtClean="0"/>
              <a:t>coupling</a:t>
            </a:r>
            <a:r>
              <a:rPr lang="de-DE" dirty="0" smtClean="0"/>
              <a:t> </a:t>
            </a:r>
            <a:r>
              <a:rPr lang="de-DE" dirty="0" err="1" smtClean="0"/>
              <a:t>dependencies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silently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upgrading</a:t>
            </a:r>
            <a:r>
              <a:rPr lang="de-DE" dirty="0" smtClean="0"/>
              <a:t> </a:t>
            </a:r>
            <a:r>
              <a:rPr lang="de-DE" dirty="0" err="1" smtClean="0"/>
              <a:t>clients</a:t>
            </a:r>
            <a:r>
              <a:rPr lang="de-DE" dirty="0" smtClean="0"/>
              <a:t>, </a:t>
            </a:r>
            <a:r>
              <a:rPr lang="de-DE" dirty="0" err="1" smtClean="0"/>
              <a:t>servers</a:t>
            </a:r>
            <a:r>
              <a:rPr lang="de-DE" dirty="0" smtClean="0"/>
              <a:t>, certificate </a:t>
            </a:r>
            <a:r>
              <a:rPr lang="de-DE" dirty="0" err="1" smtClean="0"/>
              <a:t>authorities</a:t>
            </a:r>
            <a:r>
              <a:rPr lang="de-DE" dirty="0"/>
              <a:t> </a:t>
            </a:r>
            <a:r>
              <a:rPr lang="de-DE" dirty="0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independently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,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increase </a:t>
            </a:r>
            <a:r>
              <a:rPr lang="de-DE" dirty="0" err="1" smtClean="0"/>
              <a:t>the</a:t>
            </a:r>
            <a:r>
              <a:rPr lang="de-DE" dirty="0" smtClean="0"/>
              <a:t> effective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can´t</a:t>
            </a:r>
            <a:r>
              <a:rPr lang="de-DE" dirty="0" smtClean="0"/>
              <a:t> </a:t>
            </a:r>
            <a:r>
              <a:rPr lang="de-DE" dirty="0" err="1" smtClean="0"/>
              <a:t>wait</a:t>
            </a:r>
            <a:r>
              <a:rPr lang="de-DE" dirty="0" smtClean="0"/>
              <a:t> 20 </a:t>
            </a:r>
            <a:r>
              <a:rPr lang="de-DE" dirty="0" err="1" smtClean="0"/>
              <a:t>years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support </a:t>
            </a:r>
            <a:r>
              <a:rPr lang="de-DE" dirty="0" err="1" smtClean="0"/>
              <a:t>new</a:t>
            </a:r>
            <a:r>
              <a:rPr lang="de-DE" dirty="0" smtClean="0"/>
              <a:t> technology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rolling</a:t>
            </a:r>
            <a:r>
              <a:rPr lang="de-DE" dirty="0" smtClean="0"/>
              <a:t> out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, and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and </a:t>
            </a:r>
            <a:r>
              <a:rPr lang="de-DE" dirty="0" err="1" smtClean="0"/>
              <a:t>solutions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unaffected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migration</a:t>
            </a:r>
            <a:r>
              <a:rPr lang="de-DE" dirty="0" smtClean="0"/>
              <a:t>.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rollout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,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though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100% </a:t>
            </a:r>
            <a:r>
              <a:rPr lang="de-DE" dirty="0" err="1" smtClean="0"/>
              <a:t>sure</a:t>
            </a:r>
            <a:r>
              <a:rPr lang="de-DE" dirty="0" smtClean="0"/>
              <a:t>, </a:t>
            </a:r>
            <a:r>
              <a:rPr lang="de-DE" dirty="0" err="1" smtClean="0"/>
              <a:t>whether</a:t>
            </a:r>
            <a:r>
              <a:rPr lang="de-DE" dirty="0" smtClean="0"/>
              <a:t> NTRU and </a:t>
            </a:r>
            <a:r>
              <a:rPr lang="de-DE" dirty="0" err="1" smtClean="0"/>
              <a:t>PASSsign</a:t>
            </a:r>
            <a:r>
              <a:rPr lang="de-DE" dirty="0" smtClean="0"/>
              <a:t> will </a:t>
            </a:r>
            <a:r>
              <a:rPr lang="de-DE" dirty="0" err="1" smtClean="0"/>
              <a:t>withstand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attacks</a:t>
            </a:r>
            <a:r>
              <a:rPr lang="de-DE" dirty="0" smtClean="0"/>
              <a:t>.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augment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current RSA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NTRU and </a:t>
            </a:r>
            <a:r>
              <a:rPr lang="de-DE" dirty="0" err="1" smtClean="0"/>
              <a:t>PASSsign</a:t>
            </a:r>
            <a:r>
              <a:rPr lang="de-DE" dirty="0" smtClean="0"/>
              <a:t>,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level RSA </a:t>
            </a:r>
            <a:r>
              <a:rPr lang="de-DE" dirty="0" err="1" smtClean="0"/>
              <a:t>provides</a:t>
            </a:r>
            <a:r>
              <a:rPr lang="de-DE" dirty="0" smtClean="0"/>
              <a:t> and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Quantum </a:t>
            </a:r>
            <a:r>
              <a:rPr lang="de-DE" dirty="0" err="1" smtClean="0"/>
              <a:t>computers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design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rollout</a:t>
            </a:r>
            <a:r>
              <a:rPr lang="de-DE" dirty="0" smtClean="0"/>
              <a:t> in a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, and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rollout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easily</a:t>
            </a:r>
            <a:r>
              <a:rPr lang="de-DE" dirty="0" smtClean="0"/>
              <a:t> and </a:t>
            </a:r>
            <a:r>
              <a:rPr lang="de-DE" dirty="0" err="1" smtClean="0"/>
              <a:t>securely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RSA </a:t>
            </a:r>
            <a:r>
              <a:rPr lang="de-DE" dirty="0" err="1" smtClean="0"/>
              <a:t>becomes</a:t>
            </a:r>
            <a:r>
              <a:rPr lang="de-DE" dirty="0" smtClean="0"/>
              <a:t> </a:t>
            </a:r>
            <a:r>
              <a:rPr lang="de-DE" dirty="0" err="1" smtClean="0"/>
              <a:t>publically</a:t>
            </a:r>
            <a:r>
              <a:rPr lang="de-DE" dirty="0" smtClean="0"/>
              <a:t> </a:t>
            </a:r>
            <a:r>
              <a:rPr lang="de-DE" dirty="0" err="1" smtClean="0"/>
              <a:t>broken</a:t>
            </a:r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level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RSA/ECC level</a:t>
            </a:r>
            <a:endParaRPr lang="de-DE" dirty="0" smtClean="0"/>
          </a:p>
          <a:p>
            <a:pPr lvl="2"/>
            <a:endParaRPr lang="de-DE" dirty="0"/>
          </a:p>
          <a:p>
            <a:pPr lvl="2"/>
            <a:endParaRPr lang="de-DE" dirty="0" smtClean="0"/>
          </a:p>
          <a:p>
            <a:pPr lvl="2"/>
            <a:endParaRPr lang="de-DE" dirty="0"/>
          </a:p>
          <a:p>
            <a:pPr lvl="2"/>
            <a:endParaRPr lang="de-DE" dirty="0" smtClean="0"/>
          </a:p>
          <a:p>
            <a:r>
              <a:rPr lang="de-DE" dirty="0" smtClean="0"/>
              <a:t>Frage: Wie hat Gott die Welt in 6 Tagen geschaffen?</a:t>
            </a:r>
          </a:p>
          <a:p>
            <a:r>
              <a:rPr lang="de-DE" dirty="0" smtClean="0"/>
              <a:t>Antwort: Es war keine Migration notwendig.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5695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Migration </a:t>
            </a:r>
            <a:r>
              <a:rPr lang="de-DE" dirty="0" err="1" smtClean="0"/>
              <a:t>scenario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Migration </a:t>
            </a:r>
            <a:r>
              <a:rPr lang="de-DE" dirty="0" err="1" smtClean="0"/>
              <a:t>scenario</a:t>
            </a:r>
            <a:r>
              <a:rPr lang="de-DE" dirty="0" smtClean="0"/>
              <a:t> </a:t>
            </a:r>
            <a:r>
              <a:rPr lang="de-DE" dirty="0"/>
              <a:t>RSA -&gt; </a:t>
            </a:r>
            <a:r>
              <a:rPr lang="de-DE" dirty="0" err="1" smtClean="0"/>
              <a:t>RSA+NTRUencrypt+PASSsign</a:t>
            </a:r>
            <a:endParaRPr lang="de-DE" dirty="0"/>
          </a:p>
          <a:p>
            <a:r>
              <a:rPr lang="de-DE" dirty="0"/>
              <a:t>1. </a:t>
            </a:r>
            <a:r>
              <a:rPr lang="de-DE" dirty="0" err="1" smtClean="0"/>
              <a:t>Adding</a:t>
            </a:r>
            <a:r>
              <a:rPr lang="de-DE" dirty="0" smtClean="0"/>
              <a:t> </a:t>
            </a:r>
            <a:r>
              <a:rPr lang="de-DE" dirty="0" smtClean="0"/>
              <a:t>optional </a:t>
            </a:r>
            <a:r>
              <a:rPr lang="de-DE" dirty="0" err="1" smtClean="0"/>
              <a:t>NTRU+PASSsign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Certificate Requests and </a:t>
            </a:r>
            <a:r>
              <a:rPr lang="de-DE" dirty="0" err="1" smtClean="0"/>
              <a:t>Certificates</a:t>
            </a:r>
            <a:endParaRPr lang="de-DE" dirty="0"/>
          </a:p>
          <a:p>
            <a:pPr lvl="1"/>
            <a:r>
              <a:rPr lang="de-DE" dirty="0" smtClean="0"/>
              <a:t>Double Encryption RSA+NTRU and double Signature </a:t>
            </a:r>
            <a:r>
              <a:rPr lang="de-DE" dirty="0" err="1" smtClean="0"/>
              <a:t>RSA+PASSsign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,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decouple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rollout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issues</a:t>
            </a:r>
            <a:r>
              <a:rPr lang="de-DE" dirty="0" smtClean="0"/>
              <a:t> </a:t>
            </a:r>
            <a:r>
              <a:rPr lang="de-DE" dirty="0" err="1" smtClean="0"/>
              <a:t>inside</a:t>
            </a:r>
            <a:r>
              <a:rPr lang="de-DE" dirty="0" smtClean="0"/>
              <a:t> NTRU/</a:t>
            </a:r>
            <a:r>
              <a:rPr lang="de-DE" dirty="0" err="1" smtClean="0"/>
              <a:t>PASSsign</a:t>
            </a:r>
            <a:endParaRPr lang="de-DE" dirty="0"/>
          </a:p>
          <a:p>
            <a:pPr lvl="1"/>
            <a:r>
              <a:rPr lang="de-DE" dirty="0" smtClean="0"/>
              <a:t>and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decouple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Clients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servers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extensions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optional, so </a:t>
            </a:r>
            <a:r>
              <a:rPr lang="de-DE" dirty="0" err="1" smtClean="0"/>
              <a:t>peers</a:t>
            </a:r>
            <a:r>
              <a:rPr lang="de-DE" dirty="0" smtClean="0"/>
              <a:t> do not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recognize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extensions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/>
              <a:t>2. </a:t>
            </a:r>
            <a:r>
              <a:rPr lang="de-DE" dirty="0" err="1" smtClean="0"/>
              <a:t>Using</a:t>
            </a:r>
            <a:r>
              <a:rPr lang="de-DE" dirty="0" smtClean="0"/>
              <a:t> RSA </a:t>
            </a:r>
            <a:r>
              <a:rPr lang="de-DE" dirty="0"/>
              <a:t>+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NTRU </a:t>
            </a:r>
            <a:r>
              <a:rPr lang="de-DE" dirty="0" err="1" smtClean="0"/>
              <a:t>keys</a:t>
            </a:r>
            <a:r>
              <a:rPr lang="de-DE" dirty="0" smtClean="0"/>
              <a:t> and </a:t>
            </a:r>
            <a:r>
              <a:rPr lang="de-DE" dirty="0" err="1" smtClean="0"/>
              <a:t>certificates</a:t>
            </a:r>
            <a:endParaRPr lang="de-DE" dirty="0"/>
          </a:p>
          <a:p>
            <a:r>
              <a:rPr lang="de-DE" dirty="0"/>
              <a:t>3.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NTRU </a:t>
            </a:r>
            <a:r>
              <a:rPr lang="de-DE" dirty="0" err="1" smtClean="0"/>
              <a:t>is</a:t>
            </a:r>
            <a:r>
              <a:rPr lang="de-DE" dirty="0" smtClean="0"/>
              <a:t> strong </a:t>
            </a:r>
            <a:r>
              <a:rPr lang="de-DE" dirty="0" err="1" smtClean="0"/>
              <a:t>engough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replacing</a:t>
            </a:r>
            <a:r>
              <a:rPr lang="de-DE" dirty="0" smtClean="0"/>
              <a:t> RSA </a:t>
            </a:r>
            <a:r>
              <a:rPr lang="de-DE" dirty="0" err="1" smtClean="0"/>
              <a:t>completely</a:t>
            </a:r>
            <a:r>
              <a:rPr lang="de-DE" dirty="0" smtClean="0"/>
              <a:t>,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issuing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NTRU </a:t>
            </a:r>
            <a:r>
              <a:rPr lang="de-DE" dirty="0" err="1" smtClean="0"/>
              <a:t>only</a:t>
            </a:r>
            <a:r>
              <a:rPr lang="de-DE" dirty="0" smtClean="0"/>
              <a:t>. But </a:t>
            </a:r>
            <a:r>
              <a:rPr lang="de-DE" dirty="0" err="1" smtClean="0"/>
              <a:t>this</a:t>
            </a:r>
            <a:r>
              <a:rPr lang="de-DE" dirty="0" smtClean="0"/>
              <a:t> will not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2025.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35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moment</a:t>
            </a:r>
            <a:r>
              <a:rPr lang="de-DE" dirty="0" smtClean="0"/>
              <a:t>, </a:t>
            </a:r>
            <a:r>
              <a:rPr lang="de-DE" dirty="0" err="1" smtClean="0"/>
              <a:t>nobody</a:t>
            </a:r>
            <a:r>
              <a:rPr lang="de-DE" dirty="0" smtClean="0"/>
              <a:t> else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seriously</a:t>
            </a:r>
            <a:r>
              <a:rPr lang="de-DE" dirty="0" smtClean="0"/>
              <a:t> work on a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migration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Post-Quantum </a:t>
            </a:r>
            <a:r>
              <a:rPr lang="de-DE" dirty="0" err="1" smtClean="0"/>
              <a:t>Cryptography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praxis-relevant </a:t>
            </a:r>
            <a:r>
              <a:rPr lang="de-DE" dirty="0" err="1" smtClean="0"/>
              <a:t>products</a:t>
            </a:r>
            <a:r>
              <a:rPr lang="de-DE" dirty="0" smtClean="0"/>
              <a:t>.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dirty="0" smtClean="0"/>
              <a:t>but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will </a:t>
            </a:r>
            <a:r>
              <a:rPr lang="de-DE" dirty="0" err="1" smtClean="0"/>
              <a:t>hopefully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late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89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TODOs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establish</a:t>
            </a:r>
            <a:r>
              <a:rPr lang="de-DE" dirty="0" smtClean="0"/>
              <a:t> a </a:t>
            </a:r>
            <a:r>
              <a:rPr lang="de-DE" dirty="0" err="1" smtClean="0"/>
              <a:t>community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implementors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Post-Quantum </a:t>
            </a:r>
            <a:r>
              <a:rPr lang="de-DE" dirty="0" err="1" smtClean="0"/>
              <a:t>Crypto</a:t>
            </a:r>
            <a:endParaRPr lang="de-DE" dirty="0"/>
          </a:p>
          <a:p>
            <a:r>
              <a:rPr lang="de-DE" dirty="0" err="1" smtClean="0"/>
              <a:t>Implementing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</a:t>
            </a:r>
            <a:r>
              <a:rPr lang="de-DE" dirty="0" err="1" smtClean="0"/>
              <a:t>rypto</a:t>
            </a:r>
            <a:r>
              <a:rPr lang="de-DE" dirty="0" smtClean="0"/>
              <a:t>-functions </a:t>
            </a:r>
            <a:r>
              <a:rPr lang="de-DE" dirty="0" smtClean="0"/>
              <a:t>in </a:t>
            </a:r>
            <a:r>
              <a:rPr lang="de-DE" dirty="0" err="1" smtClean="0"/>
              <a:t>OpenSSL</a:t>
            </a:r>
            <a:r>
              <a:rPr lang="de-DE" dirty="0" smtClean="0"/>
              <a:t>, Firefox</a:t>
            </a:r>
          </a:p>
          <a:p>
            <a:r>
              <a:rPr lang="de-DE" dirty="0" smtClean="0"/>
              <a:t>Analysis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places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RSA</a:t>
            </a:r>
            <a:r>
              <a:rPr lang="de-DE" dirty="0" smtClean="0"/>
              <a:t>, ECC, </a:t>
            </a:r>
            <a:r>
              <a:rPr lang="de-DE" dirty="0" smtClean="0"/>
              <a:t>DH, and </a:t>
            </a:r>
            <a:r>
              <a:rPr lang="de-DE" dirty="0" err="1" smtClean="0"/>
              <a:t>where</a:t>
            </a:r>
            <a:r>
              <a:rPr lang="de-DE" dirty="0" smtClean="0"/>
              <a:t> and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, </a:t>
            </a:r>
            <a:r>
              <a:rPr lang="de-DE" dirty="0" smtClean="0"/>
              <a:t>…</a:t>
            </a:r>
          </a:p>
          <a:p>
            <a:pPr lvl="1"/>
            <a:r>
              <a:rPr lang="de-DE" dirty="0" err="1" smtClean="0"/>
              <a:t>doing</a:t>
            </a:r>
            <a:r>
              <a:rPr lang="de-DE" dirty="0" smtClean="0"/>
              <a:t> a </a:t>
            </a:r>
            <a:r>
              <a:rPr lang="de-DE" dirty="0" err="1" smtClean="0"/>
              <a:t>small</a:t>
            </a:r>
            <a:r>
              <a:rPr lang="de-DE" dirty="0" smtClean="0"/>
              <a:t> risk-analysis</a:t>
            </a:r>
            <a:endParaRPr lang="de-DE" dirty="0" smtClean="0"/>
          </a:p>
          <a:p>
            <a:pPr lvl="2"/>
            <a:r>
              <a:rPr lang="de-DE" dirty="0" smtClean="0"/>
              <a:t>Priority </a:t>
            </a:r>
            <a:r>
              <a:rPr lang="de-DE" dirty="0" smtClean="0"/>
              <a:t>– </a:t>
            </a:r>
            <a:r>
              <a:rPr lang="de-DE" dirty="0" err="1" smtClean="0"/>
              <a:t>What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?</a:t>
            </a:r>
            <a:endParaRPr lang="de-DE" dirty="0" smtClean="0"/>
          </a:p>
          <a:p>
            <a:pPr lvl="3"/>
            <a:r>
              <a:rPr lang="de-DE" dirty="0" err="1" smtClean="0"/>
              <a:t>Slowest</a:t>
            </a:r>
            <a:r>
              <a:rPr lang="de-DE" dirty="0" smtClean="0"/>
              <a:t> </a:t>
            </a:r>
            <a:r>
              <a:rPr lang="de-DE" dirty="0" err="1" smtClean="0"/>
              <a:t>vendors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biggest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/</a:t>
            </a:r>
            <a:r>
              <a:rPr lang="de-DE" dirty="0" err="1" smtClean="0"/>
              <a:t>effect</a:t>
            </a:r>
            <a:r>
              <a:rPr lang="de-DE" dirty="0" smtClean="0"/>
              <a:t> ratio?</a:t>
            </a:r>
            <a:endParaRPr lang="de-DE" dirty="0" smtClean="0"/>
          </a:p>
          <a:p>
            <a:r>
              <a:rPr lang="de-DE" dirty="0" err="1" smtClean="0"/>
              <a:t>Developing</a:t>
            </a:r>
            <a:r>
              <a:rPr lang="de-DE" dirty="0" smtClean="0"/>
              <a:t> and </a:t>
            </a:r>
            <a:r>
              <a:rPr lang="de-DE" dirty="0" err="1" smtClean="0"/>
              <a:t>documenting</a:t>
            </a:r>
            <a:r>
              <a:rPr lang="de-DE" dirty="0" smtClean="0"/>
              <a:t> Solution </a:t>
            </a:r>
            <a:r>
              <a:rPr lang="de-DE" dirty="0" err="1" smtClean="0"/>
              <a:t>proposals</a:t>
            </a:r>
            <a:r>
              <a:rPr lang="de-DE" dirty="0" smtClean="0"/>
              <a:t>,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stored</a:t>
            </a:r>
            <a:r>
              <a:rPr lang="de-DE" dirty="0" smtClean="0"/>
              <a:t>, </a:t>
            </a:r>
            <a:r>
              <a:rPr lang="de-DE" dirty="0" err="1" smtClean="0"/>
              <a:t>managed</a:t>
            </a:r>
            <a:r>
              <a:rPr lang="de-DE" dirty="0" smtClean="0"/>
              <a:t>,…</a:t>
            </a:r>
          </a:p>
          <a:p>
            <a:r>
              <a:rPr lang="de-DE" dirty="0" err="1" smtClean="0"/>
              <a:t>Building</a:t>
            </a:r>
            <a:r>
              <a:rPr lang="de-DE" dirty="0" smtClean="0"/>
              <a:t> reference implementations</a:t>
            </a:r>
            <a:endParaRPr lang="de-DE" dirty="0" smtClean="0"/>
          </a:p>
          <a:p>
            <a:pPr lvl="1"/>
            <a:r>
              <a:rPr lang="de-DE" dirty="0" err="1" smtClean="0"/>
              <a:t>WolfSSL+BouncyCastle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NTRU integration, </a:t>
            </a:r>
            <a:r>
              <a:rPr lang="de-DE" dirty="0" err="1" smtClean="0"/>
              <a:t>more</a:t>
            </a:r>
            <a:r>
              <a:rPr lang="de-DE" dirty="0" smtClean="0"/>
              <a:t> work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75819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Todos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/>
              <a:t>driving</a:t>
            </a:r>
            <a:r>
              <a:rPr lang="de-DE" dirty="0"/>
              <a:t> Standardisation</a:t>
            </a:r>
          </a:p>
          <a:p>
            <a:r>
              <a:rPr lang="de-DE" dirty="0" err="1" smtClean="0"/>
              <a:t>organising</a:t>
            </a:r>
            <a:r>
              <a:rPr lang="de-DE" dirty="0" smtClean="0"/>
              <a:t> </a:t>
            </a:r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/>
          </a:p>
          <a:p>
            <a:pPr marL="763200" lvl="2"/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/>
              <a:t>IETF Standard </a:t>
            </a: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need</a:t>
            </a:r>
            <a:r>
              <a:rPr lang="de-DE" dirty="0" smtClean="0"/>
              <a:t> 2 interoperable  Implementations-</a:t>
            </a:r>
            <a:r>
              <a:rPr lang="de-DE" dirty="0"/>
              <a:t>&gt; </a:t>
            </a:r>
            <a:r>
              <a:rPr lang="de-DE" dirty="0" err="1" smtClean="0"/>
              <a:t>WolfSSL+BouncyCastle</a:t>
            </a:r>
            <a:endParaRPr lang="de-DE" dirty="0" smtClean="0"/>
          </a:p>
          <a:p>
            <a:pPr marL="763200" lvl="2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practical</a:t>
            </a:r>
            <a:r>
              <a:rPr lang="de-DE" dirty="0" smtClean="0"/>
              <a:t> implementations,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do </a:t>
            </a:r>
            <a:r>
              <a:rPr lang="de-DE" dirty="0" err="1" smtClean="0"/>
              <a:t>OpenSSL</a:t>
            </a:r>
            <a:endParaRPr lang="de-DE" dirty="0"/>
          </a:p>
          <a:p>
            <a:r>
              <a:rPr lang="de-DE" dirty="0" err="1" smtClean="0"/>
              <a:t>developing</a:t>
            </a:r>
            <a:r>
              <a:rPr lang="de-DE" dirty="0" smtClean="0"/>
              <a:t> Security Standards </a:t>
            </a:r>
            <a:r>
              <a:rPr lang="de-DE" dirty="0" err="1" smtClean="0"/>
              <a:t>for</a:t>
            </a:r>
            <a:r>
              <a:rPr lang="de-DE" dirty="0" smtClean="0"/>
              <a:t> NTRU/</a:t>
            </a:r>
            <a:r>
              <a:rPr lang="de-DE" dirty="0" err="1" smtClean="0"/>
              <a:t>PASSsign</a:t>
            </a:r>
            <a:endParaRPr lang="de-DE" dirty="0" smtClean="0"/>
          </a:p>
          <a:p>
            <a:pPr lvl="1"/>
            <a:r>
              <a:rPr lang="de-DE" dirty="0" err="1" smtClean="0"/>
              <a:t>What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develop</a:t>
            </a:r>
            <a:r>
              <a:rPr lang="de-DE" dirty="0" smtClean="0"/>
              <a:t> an application?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58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Shor</a:t>
            </a:r>
            <a:r>
              <a:rPr lang="en-US" dirty="0" smtClean="0"/>
              <a:t>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de.wikipedia.org/wiki/Shor-Algorithmus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://web.physics.ucsb.edu/~</a:t>
            </a:r>
            <a:r>
              <a:rPr lang="en-US" dirty="0" smtClean="0">
                <a:hlinkClick r:id="rId3"/>
              </a:rPr>
              <a:t>msteffen/papers/nature_shor.pdf</a:t>
            </a:r>
            <a:endParaRPr lang="en-US" dirty="0" smtClean="0"/>
          </a:p>
          <a:p>
            <a:r>
              <a:rPr lang="de-DE" dirty="0" smtClean="0"/>
              <a:t>D-Wave:	</a:t>
            </a:r>
          </a:p>
          <a:p>
            <a:pPr lvl="1"/>
            <a:r>
              <a:rPr lang="de-DE" dirty="0" smtClean="0">
                <a:hlinkClick r:id="rId4"/>
              </a:rPr>
              <a:t>http://www.dwavesys.com/</a:t>
            </a:r>
            <a:r>
              <a:rPr lang="de-DE" dirty="0" smtClean="0"/>
              <a:t> </a:t>
            </a:r>
          </a:p>
          <a:p>
            <a:r>
              <a:rPr lang="de-DE" dirty="0" smtClean="0"/>
              <a:t>Post-Quantum </a:t>
            </a:r>
            <a:r>
              <a:rPr lang="de-DE" dirty="0" err="1" smtClean="0"/>
              <a:t>Cryptography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>
                <a:hlinkClick r:id="rId5"/>
              </a:rPr>
              <a:t>http</a:t>
            </a:r>
            <a:r>
              <a:rPr lang="de-DE" dirty="0">
                <a:hlinkClick r:id="rId5"/>
              </a:rPr>
              <a:t>://</a:t>
            </a:r>
            <a:r>
              <a:rPr lang="de-DE" dirty="0" smtClean="0">
                <a:hlinkClick r:id="rId5"/>
              </a:rPr>
              <a:t>en.wikipedia.org/wiki/Post-quantum_cryptography</a:t>
            </a:r>
            <a:r>
              <a:rPr lang="de-DE" dirty="0" smtClean="0"/>
              <a:t> </a:t>
            </a:r>
          </a:p>
          <a:p>
            <a:pPr lvl="1"/>
            <a:r>
              <a:rPr lang="de-DE" dirty="0">
                <a:hlinkClick r:id="rId6"/>
              </a:rPr>
              <a:t>http://pqcrypto.org</a:t>
            </a:r>
            <a:r>
              <a:rPr lang="de-DE" dirty="0" smtClean="0">
                <a:hlinkClick r:id="rId6"/>
              </a:rPr>
              <a:t>/</a:t>
            </a:r>
            <a:r>
              <a:rPr lang="de-DE" dirty="0" smtClean="0"/>
              <a:t> </a:t>
            </a:r>
          </a:p>
          <a:p>
            <a:pPr lvl="1"/>
            <a:r>
              <a:rPr lang="de-DE" dirty="0">
                <a:hlinkClick r:id="rId7"/>
              </a:rPr>
              <a:t>http://pqcrypto2014.uwaterloo.ca</a:t>
            </a:r>
            <a:r>
              <a:rPr lang="de-DE" dirty="0" smtClean="0">
                <a:hlinkClick r:id="rId7"/>
              </a:rPr>
              <a:t>/</a:t>
            </a:r>
            <a:endParaRPr lang="de-DE" dirty="0" smtClean="0"/>
          </a:p>
          <a:p>
            <a:r>
              <a:rPr lang="de-DE" dirty="0" smtClean="0"/>
              <a:t>NTRU</a:t>
            </a:r>
          </a:p>
          <a:p>
            <a:pPr lvl="1"/>
            <a:r>
              <a:rPr lang="de-DE" dirty="0">
                <a:hlinkClick r:id="rId8"/>
              </a:rPr>
              <a:t>http://</a:t>
            </a:r>
            <a:r>
              <a:rPr lang="de-DE" dirty="0" smtClean="0">
                <a:hlinkClick r:id="rId8"/>
              </a:rPr>
              <a:t>de.wikipedia.org/wiki/NTRUEncrypt</a:t>
            </a:r>
            <a:r>
              <a:rPr lang="de-DE" dirty="0" smtClean="0"/>
              <a:t> </a:t>
            </a:r>
          </a:p>
          <a:p>
            <a:pPr lvl="1"/>
            <a:r>
              <a:rPr lang="de-DE" dirty="0">
                <a:hlinkClick r:id="rId9"/>
              </a:rPr>
              <a:t>https://</a:t>
            </a:r>
            <a:r>
              <a:rPr lang="de-DE" dirty="0" smtClean="0">
                <a:hlinkClick r:id="rId9"/>
              </a:rPr>
              <a:t>www.securityinnovation.com/security-lab/crypto.html</a:t>
            </a:r>
            <a:r>
              <a:rPr lang="de-DE" dirty="0" smtClean="0"/>
              <a:t> </a:t>
            </a:r>
          </a:p>
          <a:p>
            <a:pPr lvl="1"/>
            <a:r>
              <a:rPr lang="de-DE" dirty="0">
                <a:hlinkClick r:id="rId10"/>
              </a:rPr>
              <a:t>http://yassl.com</a:t>
            </a:r>
            <a:r>
              <a:rPr lang="de-DE" dirty="0" smtClean="0">
                <a:hlinkClick r:id="rId10"/>
              </a:rPr>
              <a:t>/</a:t>
            </a:r>
            <a:r>
              <a:rPr lang="de-DE" dirty="0" smtClean="0"/>
              <a:t> </a:t>
            </a:r>
          </a:p>
          <a:p>
            <a:pPr marL="475200" lvl="1" indent="0">
              <a:buNone/>
            </a:pPr>
            <a:r>
              <a:rPr lang="de-DE" dirty="0"/>
              <a:t/>
            </a:r>
            <a:br>
              <a:rPr lang="de-D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847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Financing </a:t>
            </a:r>
            <a:r>
              <a:rPr lang="de-DE" dirty="0" err="1" smtClean="0"/>
              <a:t>ideas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Bitcoin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endParaRPr lang="de-DE" dirty="0" smtClean="0"/>
          </a:p>
          <a:p>
            <a:r>
              <a:rPr lang="de-DE" dirty="0" smtClean="0"/>
              <a:t>Credit </a:t>
            </a:r>
            <a:r>
              <a:rPr lang="de-DE" dirty="0" err="1" smtClean="0"/>
              <a:t>card</a:t>
            </a:r>
            <a:r>
              <a:rPr lang="de-DE" dirty="0" smtClean="0"/>
              <a:t> </a:t>
            </a:r>
            <a:r>
              <a:rPr lang="de-DE" dirty="0" err="1" smtClean="0"/>
              <a:t>operators</a:t>
            </a:r>
            <a:endParaRPr lang="de-DE" dirty="0" smtClean="0"/>
          </a:p>
          <a:p>
            <a:r>
              <a:rPr lang="de-DE" dirty="0" smtClean="0"/>
              <a:t>Security </a:t>
            </a:r>
            <a:r>
              <a:rPr lang="de-DE" dirty="0" smtClean="0"/>
              <a:t>Community</a:t>
            </a:r>
          </a:p>
          <a:p>
            <a:r>
              <a:rPr lang="de-DE" dirty="0" smtClean="0"/>
              <a:t>Kickstarter-</a:t>
            </a:r>
            <a:r>
              <a:rPr lang="de-DE" dirty="0" err="1" smtClean="0"/>
              <a:t>campaign</a:t>
            </a:r>
            <a:endParaRPr lang="de-DE" dirty="0" smtClean="0"/>
          </a:p>
          <a:p>
            <a:r>
              <a:rPr lang="de-DE" dirty="0" smtClean="0"/>
              <a:t>NLnet.nl (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smtClean="0"/>
              <a:t>Deadline: 1.11.2013)</a:t>
            </a:r>
          </a:p>
          <a:p>
            <a:r>
              <a:rPr lang="de-DE" dirty="0" smtClean="0"/>
              <a:t>netidee.at (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smtClean="0"/>
              <a:t>Deadline</a:t>
            </a:r>
            <a:r>
              <a:rPr lang="de-DE" dirty="0" smtClean="0"/>
              <a:t>: </a:t>
            </a:r>
            <a:r>
              <a:rPr lang="de-DE" dirty="0" smtClean="0"/>
              <a:t>10.2014)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9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commercial</a:t>
            </a:r>
            <a:r>
              <a:rPr lang="de-DE" dirty="0" smtClean="0"/>
              <a:t> interest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sold</a:t>
            </a:r>
            <a:r>
              <a:rPr lang="de-DE" dirty="0" smtClean="0"/>
              <a:t> in 2013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, so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a </a:t>
            </a:r>
            <a:r>
              <a:rPr lang="de-DE" dirty="0" err="1" smtClean="0"/>
              <a:t>look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topic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1377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Different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architectures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2 different </a:t>
            </a:r>
            <a:r>
              <a:rPr lang="de-DE" dirty="0" err="1" smtClean="0"/>
              <a:t>architectures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computers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thought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Von-Neumann, </a:t>
            </a:r>
            <a:r>
              <a:rPr lang="de-DE" dirty="0" smtClean="0"/>
              <a:t>Turing </a:t>
            </a:r>
            <a:r>
              <a:rPr lang="de-DE" dirty="0" smtClean="0"/>
              <a:t>and Harvard </a:t>
            </a:r>
            <a:r>
              <a:rPr lang="de-DE" dirty="0" err="1" smtClean="0"/>
              <a:t>architectures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err="1"/>
              <a:t>Adiabatic</a:t>
            </a:r>
            <a:r>
              <a:rPr lang="de-DE" dirty="0"/>
              <a:t> Quantum </a:t>
            </a:r>
            <a:r>
              <a:rPr lang="de-DE" dirty="0" err="1" smtClean="0"/>
              <a:t>Annealing</a:t>
            </a:r>
            <a:endParaRPr lang="de-DE" dirty="0" smtClean="0"/>
          </a:p>
          <a:p>
            <a:pPr lvl="1"/>
            <a:r>
              <a:rPr lang="de-DE" dirty="0" err="1" smtClean="0"/>
              <a:t>finds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global </a:t>
            </a:r>
            <a:r>
              <a:rPr lang="de-DE" dirty="0" err="1" smtClean="0"/>
              <a:t>maximum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mathematical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endParaRPr lang="de-DE" dirty="0" smtClean="0"/>
          </a:p>
          <a:p>
            <a:pPr lvl="1"/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commercially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(~ </a:t>
            </a:r>
            <a:r>
              <a:rPr lang="de-DE" dirty="0" smtClean="0"/>
              <a:t>20-50 Mio. EUR) </a:t>
            </a:r>
            <a:r>
              <a:rPr lang="de-DE" dirty="0" err="1" smtClean="0"/>
              <a:t>from</a:t>
            </a:r>
            <a:r>
              <a:rPr lang="de-DE" dirty="0" smtClean="0"/>
              <a:t> D-Wave-Systems</a:t>
            </a:r>
            <a:endParaRPr lang="de-DE" dirty="0" smtClean="0"/>
          </a:p>
          <a:p>
            <a:pPr lvl="1"/>
            <a:r>
              <a:rPr lang="de-DE" dirty="0" err="1" smtClean="0"/>
              <a:t>useable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pattern</a:t>
            </a:r>
            <a:r>
              <a:rPr lang="de-DE" dirty="0" smtClean="0"/>
              <a:t> </a:t>
            </a:r>
            <a:r>
              <a:rPr lang="de-DE" dirty="0" err="1" smtClean="0"/>
              <a:t>matching</a:t>
            </a:r>
            <a:r>
              <a:rPr lang="de-DE" dirty="0" smtClean="0"/>
              <a:t>, </a:t>
            </a:r>
            <a:r>
              <a:rPr lang="de-DE" dirty="0" err="1" smtClean="0"/>
              <a:t>optimisation</a:t>
            </a:r>
            <a:r>
              <a:rPr lang="de-DE" dirty="0" smtClean="0"/>
              <a:t>, </a:t>
            </a:r>
            <a:r>
              <a:rPr lang="de-DE" dirty="0" err="1" smtClean="0"/>
              <a:t>image</a:t>
            </a:r>
            <a:r>
              <a:rPr lang="de-DE" dirty="0" smtClean="0"/>
              <a:t> recognition and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, and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successful</a:t>
            </a:r>
            <a:r>
              <a:rPr lang="de-DE" dirty="0" smtClean="0"/>
              <a:t>.</a:t>
            </a:r>
            <a:endParaRPr lang="de-DE" dirty="0" smtClean="0"/>
          </a:p>
          <a:p>
            <a:pPr lvl="1"/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usable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and </a:t>
            </a:r>
            <a:r>
              <a:rPr lang="de-DE" dirty="0" err="1" smtClean="0"/>
              <a:t>Grover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smtClean="0"/>
              <a:t>universal </a:t>
            </a:r>
            <a:r>
              <a:rPr lang="de-DE" dirty="0" err="1" smtClean="0"/>
              <a:t>register</a:t>
            </a:r>
            <a:r>
              <a:rPr lang="de-DE" dirty="0" smtClean="0"/>
              <a:t> based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endParaRPr lang="de-DE" dirty="0" smtClean="0"/>
          </a:p>
          <a:p>
            <a:pPr lvl="1"/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pPr lvl="1"/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commercially</a:t>
            </a:r>
            <a:r>
              <a:rPr lang="de-DE" dirty="0" smtClean="0"/>
              <a:t> not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endParaRPr lang="de-DE" dirty="0" smtClean="0"/>
          </a:p>
          <a:p>
            <a:pPr lvl="1"/>
            <a:r>
              <a:rPr lang="de-DE" dirty="0" err="1" smtClean="0"/>
              <a:t>has</a:t>
            </a:r>
            <a:r>
              <a:rPr lang="de-DE" dirty="0" smtClean="0"/>
              <a:t> not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scaled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and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commercially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9846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/>
              <a:t>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supercomputer</a:t>
            </a:r>
            <a:r>
              <a:rPr lang="de-DE" dirty="0"/>
              <a:t> / </a:t>
            </a:r>
            <a:r>
              <a:rPr lang="de-DE" dirty="0" err="1"/>
              <a:t>cluster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quantum</a:t>
            </a:r>
            <a:r>
              <a:rPr lang="de-DE" dirty="0"/>
              <a:t> </a:t>
            </a:r>
            <a:r>
              <a:rPr lang="de-DE" dirty="0" err="1"/>
              <a:t>computers</a:t>
            </a:r>
            <a:endParaRPr lang="de-DE" dirty="0"/>
          </a:p>
          <a:p>
            <a:pPr lvl="1"/>
            <a:r>
              <a:rPr lang="de-DE" dirty="0"/>
              <a:t>a </a:t>
            </a:r>
            <a:r>
              <a:rPr lang="de-DE" dirty="0" err="1"/>
              <a:t>univerity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offering</a:t>
            </a:r>
            <a:r>
              <a:rPr lang="de-DE" dirty="0"/>
              <a:t> 7 </a:t>
            </a:r>
            <a:r>
              <a:rPr lang="de-DE" dirty="0" err="1"/>
              <a:t>Qubits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cloud</a:t>
            </a:r>
            <a:r>
              <a:rPr lang="de-DE" dirty="0"/>
              <a:t>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1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prime </a:t>
            </a:r>
            <a:r>
              <a:rPr lang="de-DE" dirty="0" err="1" smtClean="0"/>
              <a:t>numbers</a:t>
            </a:r>
            <a:r>
              <a:rPr lang="de-DE" dirty="0" smtClean="0"/>
              <a:t>  (and </a:t>
            </a:r>
            <a:endParaRPr lang="de-DE" dirty="0" smtClean="0"/>
          </a:p>
          <a:p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successfully</a:t>
            </a:r>
            <a:r>
              <a:rPr lang="de-DE" dirty="0" smtClean="0"/>
              <a:t> </a:t>
            </a:r>
            <a:r>
              <a:rPr lang="de-DE" dirty="0" err="1" smtClean="0"/>
              <a:t>tested</a:t>
            </a:r>
            <a:r>
              <a:rPr lang="de-DE" dirty="0" smtClean="0"/>
              <a:t> and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on </a:t>
            </a:r>
            <a:r>
              <a:rPr lang="de-DE" dirty="0" err="1" smtClean="0"/>
              <a:t>small</a:t>
            </a:r>
            <a:r>
              <a:rPr lang="de-DE" dirty="0" smtClean="0"/>
              <a:t> universal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computers</a:t>
            </a:r>
            <a:endParaRPr lang="de-DE" dirty="0" smtClean="0"/>
          </a:p>
          <a:p>
            <a:r>
              <a:rPr lang="de-DE" dirty="0" err="1" smtClean="0"/>
              <a:t>breaks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scaled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RSA</a:t>
            </a:r>
            <a:r>
              <a:rPr lang="de-DE" dirty="0" smtClean="0"/>
              <a:t>, DSA, </a:t>
            </a:r>
            <a:r>
              <a:rPr lang="de-DE" dirty="0" smtClean="0"/>
              <a:t>ECC(</a:t>
            </a:r>
            <a:r>
              <a:rPr lang="de-DE" dirty="0" err="1" smtClean="0"/>
              <a:t>elliptic</a:t>
            </a:r>
            <a:r>
              <a:rPr lang="de-DE" dirty="0" smtClean="0"/>
              <a:t> </a:t>
            </a:r>
            <a:r>
              <a:rPr lang="de-DE" dirty="0" err="1" smtClean="0"/>
              <a:t>curves</a:t>
            </a:r>
            <a:r>
              <a:rPr lang="de-DE" dirty="0" smtClean="0"/>
              <a:t>)  (all </a:t>
            </a:r>
            <a:r>
              <a:rPr lang="de-DE" dirty="0" err="1" smtClean="0"/>
              <a:t>public</a:t>
            </a:r>
            <a:r>
              <a:rPr lang="de-DE" dirty="0" smtClean="0"/>
              <a:t>-key </a:t>
            </a:r>
            <a:r>
              <a:rPr lang="de-DE" dirty="0" err="1" smtClean="0"/>
              <a:t>encryption</a:t>
            </a:r>
            <a:r>
              <a:rPr lang="de-DE" dirty="0" smtClean="0"/>
              <a:t> and signature </a:t>
            </a:r>
            <a:r>
              <a:rPr lang="de-DE" dirty="0" err="1" smtClean="0"/>
              <a:t>algorithms</a:t>
            </a:r>
            <a:r>
              <a:rPr lang="de-DE" dirty="0" smtClean="0"/>
              <a:t> in </a:t>
            </a:r>
            <a:r>
              <a:rPr lang="de-DE" dirty="0" err="1" smtClean="0"/>
              <a:t>widespread</a:t>
            </a:r>
            <a:r>
              <a:rPr lang="de-DE" dirty="0" smtClean="0"/>
              <a:t> use)</a:t>
            </a:r>
            <a:endParaRPr lang="de-DE" dirty="0" smtClean="0"/>
          </a:p>
          <a:p>
            <a:pPr lvl="1"/>
            <a:r>
              <a:rPr lang="de-DE" dirty="0" smtClean="0"/>
              <a:t>DH (Diffie-Hellman) </a:t>
            </a:r>
            <a:r>
              <a:rPr lang="de-DE" dirty="0" smtClean="0"/>
              <a:t>(a key-</a:t>
            </a:r>
            <a:r>
              <a:rPr lang="de-DE" dirty="0" err="1" smtClean="0"/>
              <a:t>negotiation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widespread</a:t>
            </a:r>
            <a:r>
              <a:rPr lang="de-DE" dirty="0" smtClean="0"/>
              <a:t> use)</a:t>
            </a:r>
            <a:endParaRPr lang="de-DE" dirty="0"/>
          </a:p>
          <a:p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r>
              <a:rPr lang="de-DE" dirty="0" smtClean="0"/>
              <a:t>:</a:t>
            </a:r>
            <a:endParaRPr lang="de-DE" dirty="0" smtClean="0"/>
          </a:p>
          <a:p>
            <a:pPr lvl="1"/>
            <a:r>
              <a:rPr lang="de-DE" dirty="0" smtClean="0"/>
              <a:t>X.509 </a:t>
            </a:r>
            <a:r>
              <a:rPr lang="de-DE" dirty="0" err="1" smtClean="0"/>
              <a:t>certificates</a:t>
            </a:r>
            <a:r>
              <a:rPr lang="de-DE" dirty="0" smtClean="0"/>
              <a:t> (RSA,ECC), </a:t>
            </a:r>
            <a:r>
              <a:rPr lang="de-DE" dirty="0" err="1" smtClean="0"/>
              <a:t>OpenPGP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, </a:t>
            </a:r>
            <a:r>
              <a:rPr lang="de-DE" dirty="0" err="1" smtClean="0"/>
              <a:t>Bitcoin</a:t>
            </a:r>
            <a:r>
              <a:rPr lang="de-DE" dirty="0" smtClean="0"/>
              <a:t> </a:t>
            </a:r>
            <a:r>
              <a:rPr lang="de-DE" dirty="0" err="1" smtClean="0"/>
              <a:t>addresses</a:t>
            </a:r>
            <a:endParaRPr lang="de-DE" dirty="0" smtClean="0"/>
          </a:p>
          <a:p>
            <a:pPr lvl="1"/>
            <a:r>
              <a:rPr lang="de-DE" dirty="0" smtClean="0"/>
              <a:t>SSL/TLS, HTTPS, </a:t>
            </a:r>
            <a:r>
              <a:rPr lang="de-DE" dirty="0" err="1" smtClean="0"/>
              <a:t>OnlineBanking</a:t>
            </a:r>
            <a:r>
              <a:rPr lang="de-DE" dirty="0" smtClean="0"/>
              <a:t>, …</a:t>
            </a:r>
          </a:p>
          <a:p>
            <a:pPr lvl="1"/>
            <a:r>
              <a:rPr lang="de-DE" dirty="0" smtClean="0"/>
              <a:t>SSH</a:t>
            </a:r>
          </a:p>
          <a:p>
            <a:pPr lvl="1"/>
            <a:r>
              <a:rPr lang="de-DE" dirty="0" smtClean="0"/>
              <a:t>Digital </a:t>
            </a:r>
            <a:r>
              <a:rPr lang="de-DE" dirty="0" err="1" smtClean="0"/>
              <a:t>Signatures</a:t>
            </a:r>
            <a:r>
              <a:rPr lang="de-DE" dirty="0" smtClean="0"/>
              <a:t>, </a:t>
            </a:r>
            <a:r>
              <a:rPr lang="de-DE" dirty="0" err="1" smtClean="0"/>
              <a:t>XMLDSig</a:t>
            </a:r>
            <a:r>
              <a:rPr lang="de-DE" dirty="0" smtClean="0"/>
              <a:t> -&gt; </a:t>
            </a:r>
            <a:r>
              <a:rPr lang="de-DE" dirty="0" smtClean="0"/>
              <a:t>e.g. Austrian </a:t>
            </a:r>
            <a:r>
              <a:rPr lang="de-DE" dirty="0" err="1" smtClean="0"/>
              <a:t>citizen</a:t>
            </a:r>
            <a:r>
              <a:rPr lang="de-DE" dirty="0" smtClean="0"/>
              <a:t> </a:t>
            </a:r>
            <a:r>
              <a:rPr lang="de-DE" dirty="0" err="1" smtClean="0"/>
              <a:t>card</a:t>
            </a:r>
            <a:r>
              <a:rPr lang="de-DE" dirty="0" smtClean="0"/>
              <a:t> / </a:t>
            </a:r>
            <a:r>
              <a:rPr lang="de-DE" dirty="0" smtClean="0"/>
              <a:t>Bürgerkarte</a:t>
            </a:r>
            <a:endParaRPr lang="de-DE" dirty="0" smtClean="0"/>
          </a:p>
          <a:p>
            <a:pPr lvl="1"/>
            <a:r>
              <a:rPr lang="de-DE" dirty="0" smtClean="0"/>
              <a:t>IPSEC -&gt; </a:t>
            </a:r>
            <a:r>
              <a:rPr lang="de-DE" dirty="0"/>
              <a:t>VPN, S/Mime</a:t>
            </a:r>
            <a:endParaRPr lang="de-DE" dirty="0" smtClean="0"/>
          </a:p>
          <a:p>
            <a:pPr lvl="1"/>
            <a:r>
              <a:rPr lang="de-DE" dirty="0" smtClean="0"/>
              <a:t>IEEE802.1X (Ethernet </a:t>
            </a:r>
            <a:r>
              <a:rPr lang="de-DE" dirty="0" smtClean="0"/>
              <a:t>Authentication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WLAN)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8778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History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1982: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and </a:t>
            </a:r>
            <a:r>
              <a:rPr lang="de-DE" dirty="0" err="1" smtClean="0"/>
              <a:t>necessity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nobel price </a:t>
            </a:r>
            <a:r>
              <a:rPr lang="de-DE" dirty="0" err="1" smtClean="0"/>
              <a:t>winner</a:t>
            </a:r>
            <a:r>
              <a:rPr lang="de-DE" dirty="0" smtClean="0"/>
              <a:t> R</a:t>
            </a:r>
            <a:r>
              <a:rPr lang="de-DE" dirty="0" smtClean="0"/>
              <a:t>. </a:t>
            </a:r>
            <a:r>
              <a:rPr lang="de-DE" dirty="0" err="1" smtClean="0"/>
              <a:t>Feynmann</a:t>
            </a:r>
            <a:endParaRPr lang="de-DE" dirty="0" smtClean="0"/>
          </a:p>
          <a:p>
            <a:r>
              <a:rPr lang="de-DE" dirty="0" smtClean="0"/>
              <a:t>1994: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  <a:p>
            <a:pPr lvl="1"/>
            <a:r>
              <a:rPr lang="de-DE" dirty="0" smtClean="0"/>
              <a:t>Open </a:t>
            </a:r>
            <a:r>
              <a:rPr lang="de-DE" dirty="0" err="1" smtClean="0"/>
              <a:t>questions</a:t>
            </a:r>
            <a:r>
              <a:rPr lang="de-DE" dirty="0" smtClean="0"/>
              <a:t>: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work </a:t>
            </a:r>
            <a:r>
              <a:rPr lang="de-DE" dirty="0" err="1" smtClean="0"/>
              <a:t>at</a:t>
            </a:r>
            <a:r>
              <a:rPr lang="de-DE" dirty="0" smtClean="0"/>
              <a:t> all?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mechanics</a:t>
            </a:r>
            <a:r>
              <a:rPr lang="de-DE" dirty="0" smtClean="0"/>
              <a:t> work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in practice? 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a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so large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break </a:t>
            </a:r>
            <a:r>
              <a:rPr lang="de-DE" dirty="0" err="1" smtClean="0"/>
              <a:t>pracitcal</a:t>
            </a:r>
            <a:r>
              <a:rPr lang="de-DE" dirty="0" smtClean="0"/>
              <a:t> </a:t>
            </a:r>
            <a:r>
              <a:rPr lang="de-DE" dirty="0" err="1" smtClean="0"/>
              <a:t>keys</a:t>
            </a:r>
            <a:r>
              <a:rPr lang="de-DE" dirty="0" smtClean="0"/>
              <a:t> (~ </a:t>
            </a:r>
            <a:r>
              <a:rPr lang="de-DE" dirty="0" smtClean="0"/>
              <a:t>2000 </a:t>
            </a:r>
            <a:r>
              <a:rPr lang="de-DE" dirty="0" err="1" smtClean="0"/>
              <a:t>Qubits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)?</a:t>
            </a:r>
            <a:endParaRPr lang="de-DE" dirty="0" smtClean="0"/>
          </a:p>
          <a:p>
            <a:r>
              <a:rPr lang="de-DE" dirty="0" smtClean="0"/>
              <a:t>2001: realisation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on a universal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IBM Lab in </a:t>
            </a:r>
            <a:r>
              <a:rPr lang="de-DE" dirty="0" err="1" smtClean="0"/>
              <a:t>the</a:t>
            </a:r>
            <a:r>
              <a:rPr lang="de-DE" dirty="0" smtClean="0"/>
              <a:t> USA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/>
              <a:t>7 </a:t>
            </a:r>
            <a:r>
              <a:rPr lang="de-DE" dirty="0" err="1" smtClean="0"/>
              <a:t>Qubits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broke</a:t>
            </a:r>
            <a:r>
              <a:rPr lang="de-DE" dirty="0" smtClean="0"/>
              <a:t> 15 </a:t>
            </a:r>
            <a:r>
              <a:rPr lang="de-DE" dirty="0" err="1" smtClean="0"/>
              <a:t>into</a:t>
            </a:r>
            <a:r>
              <a:rPr lang="de-DE" dirty="0" smtClean="0"/>
              <a:t> 5 * 3</a:t>
            </a:r>
            <a:endParaRPr lang="de-DE" dirty="0" smtClean="0"/>
          </a:p>
          <a:p>
            <a:pPr lvl="1"/>
            <a:r>
              <a:rPr lang="de-DE" dirty="0" smtClean="0"/>
              <a:t>IBM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hit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 smtClean="0"/>
              <a:t> </a:t>
            </a:r>
            <a:r>
              <a:rPr lang="de-DE" dirty="0" err="1" smtClean="0"/>
              <a:t>limitations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r>
              <a:rPr lang="de-DE" dirty="0" smtClean="0"/>
              <a:t> back </a:t>
            </a:r>
            <a:r>
              <a:rPr lang="de-DE" dirty="0" err="1" smtClean="0"/>
              <a:t>then</a:t>
            </a:r>
            <a:r>
              <a:rPr lang="de-DE" dirty="0" smtClean="0"/>
              <a:t>, and </a:t>
            </a:r>
            <a:r>
              <a:rPr lang="de-DE" dirty="0" err="1" smtClean="0"/>
              <a:t>later</a:t>
            </a:r>
            <a:r>
              <a:rPr lang="de-DE" dirty="0" smtClean="0"/>
              <a:t> </a:t>
            </a:r>
            <a:r>
              <a:rPr lang="de-DE" dirty="0" err="1" smtClean="0"/>
              <a:t>tried</a:t>
            </a:r>
            <a:r>
              <a:rPr lang="de-DE" dirty="0" smtClean="0"/>
              <a:t> a </a:t>
            </a:r>
            <a:r>
              <a:rPr lang="de-DE" dirty="0" smtClean="0"/>
              <a:t>different </a:t>
            </a:r>
            <a:r>
              <a:rPr lang="de-DE" dirty="0" err="1" smtClean="0"/>
              <a:t>way</a:t>
            </a:r>
            <a:r>
              <a:rPr lang="de-DE" dirty="0" smtClean="0"/>
              <a:t>, but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successes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.</a:t>
            </a:r>
            <a:endParaRPr lang="de-DE" dirty="0" smtClean="0"/>
          </a:p>
          <a:p>
            <a:r>
              <a:rPr lang="de-DE" dirty="0" smtClean="0"/>
              <a:t>2013: D-Wave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doubled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2008 </a:t>
            </a:r>
            <a:r>
              <a:rPr lang="de-DE" dirty="0" smtClean="0"/>
              <a:t>– 2013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annealing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, </a:t>
            </a:r>
            <a:r>
              <a:rPr lang="de-DE" dirty="0" err="1" smtClean="0"/>
              <a:t>reaching</a:t>
            </a:r>
            <a:r>
              <a:rPr lang="de-DE" dirty="0" smtClean="0"/>
              <a:t> 512 </a:t>
            </a:r>
            <a:r>
              <a:rPr lang="de-DE" dirty="0" err="1" smtClean="0"/>
              <a:t>Qubits</a:t>
            </a:r>
            <a:r>
              <a:rPr lang="de-DE" dirty="0" smtClean="0"/>
              <a:t> in 2013, and </a:t>
            </a:r>
            <a:r>
              <a:rPr lang="de-DE" dirty="0" err="1" smtClean="0"/>
              <a:t>estimating</a:t>
            </a:r>
            <a:r>
              <a:rPr lang="de-DE" dirty="0" smtClean="0"/>
              <a:t> 1024 </a:t>
            </a:r>
            <a:r>
              <a:rPr lang="de-DE" dirty="0" err="1" smtClean="0"/>
              <a:t>Qubits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881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Proofs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1D88-FA35-4120-B5EE-6B732214B726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2001 </a:t>
            </a:r>
            <a:r>
              <a:rPr lang="de-DE" dirty="0" smtClean="0"/>
              <a:t>was </a:t>
            </a:r>
            <a:r>
              <a:rPr lang="de-DE" dirty="0" err="1" smtClean="0"/>
              <a:t>prooven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in practice.</a:t>
            </a:r>
          </a:p>
          <a:p>
            <a:r>
              <a:rPr lang="de-DE" dirty="0" smtClean="0"/>
              <a:t>2013 was </a:t>
            </a:r>
            <a:r>
              <a:rPr lang="de-DE" dirty="0" err="1" smtClean="0"/>
              <a:t>prooven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it´s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computers</a:t>
            </a:r>
            <a:endParaRPr lang="de-DE" dirty="0" smtClean="0"/>
          </a:p>
          <a:p>
            <a:r>
              <a:rPr lang="de-DE" dirty="0" smtClean="0"/>
              <a:t>But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proofs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directly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, </a:t>
            </a:r>
            <a:r>
              <a:rPr lang="de-DE" dirty="0" err="1" smtClean="0"/>
              <a:t>nobody</a:t>
            </a:r>
            <a:r>
              <a:rPr lang="de-DE" dirty="0"/>
              <a:t> </a:t>
            </a:r>
            <a:r>
              <a:rPr lang="de-DE" dirty="0" err="1" smtClean="0"/>
              <a:t>demonstrated</a:t>
            </a:r>
            <a:r>
              <a:rPr lang="de-DE" dirty="0" smtClean="0"/>
              <a:t> a </a:t>
            </a:r>
            <a:r>
              <a:rPr lang="de-DE" dirty="0" err="1" smtClean="0"/>
              <a:t>scaled</a:t>
            </a:r>
            <a:r>
              <a:rPr lang="de-DE" dirty="0" smtClean="0"/>
              <a:t> implementation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In 2014, D-Wave </a:t>
            </a:r>
            <a:r>
              <a:rPr lang="de-DE" dirty="0" err="1" smtClean="0"/>
              <a:t>claimed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a universal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quantum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, but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not </a:t>
            </a:r>
            <a:r>
              <a:rPr lang="de-DE" dirty="0" err="1" smtClean="0"/>
              <a:t>interested</a:t>
            </a:r>
            <a:r>
              <a:rPr lang="de-DE" dirty="0" smtClean="0"/>
              <a:t> in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commercial</a:t>
            </a:r>
            <a:r>
              <a:rPr lang="de-DE" dirty="0" smtClean="0"/>
              <a:t>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7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Media </a:t>
            </a:r>
            <a:r>
              <a:rPr lang="de-DE" dirty="0" err="1" smtClean="0"/>
              <a:t>attention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EF6-8632-4419-AAA0-4F8F9EE0E99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err="1" smtClean="0"/>
              <a:t>Question</a:t>
            </a:r>
            <a:r>
              <a:rPr lang="de-DE" dirty="0" smtClean="0"/>
              <a:t>:</a:t>
            </a:r>
            <a:endParaRPr lang="de-DE" dirty="0"/>
          </a:p>
          <a:p>
            <a:pPr lvl="1"/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somebody</a:t>
            </a:r>
            <a:r>
              <a:rPr lang="de-DE" dirty="0" smtClean="0"/>
              <a:t> </a:t>
            </a:r>
            <a:r>
              <a:rPr lang="de-DE" dirty="0" err="1" smtClean="0"/>
              <a:t>scales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Shor</a:t>
            </a:r>
            <a:r>
              <a:rPr lang="de-DE" dirty="0" smtClean="0"/>
              <a:t>, will he </a:t>
            </a:r>
            <a:r>
              <a:rPr lang="de-DE" dirty="0" err="1" smtClean="0"/>
              <a:t>tell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/>
              <a:t>?</a:t>
            </a:r>
            <a:endParaRPr lang="de-DE" dirty="0" smtClean="0"/>
          </a:p>
          <a:p>
            <a:pPr marL="483398" lvl="1" indent="0">
              <a:buNone/>
            </a:pP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he </a:t>
            </a:r>
            <a:r>
              <a:rPr lang="de-DE" dirty="0" err="1" smtClean="0"/>
              <a:t>gain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telling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? </a:t>
            </a:r>
            <a:r>
              <a:rPr lang="de-DE" dirty="0" smtClean="0"/>
              <a:t>As </a:t>
            </a:r>
            <a:r>
              <a:rPr lang="de-DE" dirty="0" err="1" smtClean="0"/>
              <a:t>soon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will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exchanged</a:t>
            </a:r>
            <a:r>
              <a:rPr lang="de-DE" dirty="0" smtClean="0"/>
              <a:t>, </a:t>
            </a:r>
            <a:r>
              <a:rPr lang="de-DE" dirty="0" smtClean="0"/>
              <a:t>so </a:t>
            </a:r>
            <a:r>
              <a:rPr lang="de-DE" dirty="0" err="1" smtClean="0"/>
              <a:t>the</a:t>
            </a:r>
            <a:r>
              <a:rPr lang="de-DE" dirty="0" smtClean="0"/>
              <a:t> investment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project will </a:t>
            </a:r>
            <a:r>
              <a:rPr lang="de-DE" dirty="0" err="1" smtClean="0"/>
              <a:t>likely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fruitful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short</a:t>
            </a:r>
            <a:r>
              <a:rPr lang="de-DE" dirty="0" smtClean="0"/>
              <a:t> period </a:t>
            </a:r>
            <a:r>
              <a:rPr lang="de-DE" dirty="0" err="1" smtClean="0"/>
              <a:t>of</a:t>
            </a:r>
            <a:r>
              <a:rPr lang="de-DE" dirty="0" smtClean="0"/>
              <a:t> time</a:t>
            </a:r>
            <a:r>
              <a:rPr lang="de-DE" dirty="0" smtClean="0"/>
              <a:t>,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became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.</a:t>
            </a:r>
            <a:endParaRPr lang="de-DE" dirty="0" smtClean="0"/>
          </a:p>
          <a:p>
            <a:pPr lvl="1"/>
            <a:r>
              <a:rPr lang="de-DE" dirty="0" smtClean="0"/>
              <a:t>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risk,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few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interested</a:t>
            </a:r>
            <a:r>
              <a:rPr lang="de-DE" dirty="0" smtClean="0"/>
              <a:t> in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investment.</a:t>
            </a:r>
            <a:endParaRPr lang="de-DE" dirty="0" smtClean="0"/>
          </a:p>
          <a:p>
            <a:pPr lvl="1"/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someone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investment  (</a:t>
            </a:r>
            <a:r>
              <a:rPr lang="de-DE" dirty="0" err="1" smtClean="0"/>
              <a:t>likely</a:t>
            </a:r>
            <a:r>
              <a:rPr lang="de-DE" dirty="0" smtClean="0"/>
              <a:t> &gt;50 Mio. EUR),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likely</a:t>
            </a:r>
            <a:r>
              <a:rPr lang="de-DE" dirty="0" smtClean="0"/>
              <a:t> a </a:t>
            </a:r>
            <a:r>
              <a:rPr lang="de-DE" dirty="0" err="1" smtClean="0"/>
              <a:t>big</a:t>
            </a:r>
            <a:r>
              <a:rPr lang="de-DE" dirty="0" smtClean="0"/>
              <a:t> interest in </a:t>
            </a:r>
            <a:r>
              <a:rPr lang="de-DE" dirty="0" err="1" smtClean="0"/>
              <a:t>keeping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investment </a:t>
            </a:r>
            <a:r>
              <a:rPr lang="de-DE" dirty="0" err="1" smtClean="0"/>
              <a:t>secret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54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YSTALPERSIST" val="&lt;CrystalAddin Version=&quot;1&quot;/&gt;"/>
</p:tagLst>
</file>

<file path=ppt/theme/theme1.xml><?xml version="1.0" encoding="utf-8"?>
<a:theme xmlns:a="http://schemas.openxmlformats.org/drawingml/2006/main" name="Blank">
  <a:themeElements>
    <a:clrScheme name="UCG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CEE"/>
      </a:accent1>
      <a:accent2>
        <a:srgbClr val="E37823"/>
      </a:accent2>
      <a:accent3>
        <a:srgbClr val="51A836"/>
      </a:accent3>
      <a:accent4>
        <a:srgbClr val="FFF20D"/>
      </a:accent4>
      <a:accent5>
        <a:srgbClr val="0000CC"/>
      </a:accent5>
      <a:accent6>
        <a:srgbClr val="E2001A"/>
      </a:accent6>
      <a:hlink>
        <a:srgbClr val="E2001A"/>
      </a:hlink>
      <a:folHlink>
        <a:srgbClr val="808080"/>
      </a:folHlink>
    </a:clrScheme>
    <a:fontScheme name="UCG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6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7D7D7"/>
        </a:accent1>
        <a:accent2>
          <a:srgbClr val="00ACEE"/>
        </a:accent2>
        <a:accent3>
          <a:srgbClr val="FFFFFF"/>
        </a:accent3>
        <a:accent4>
          <a:srgbClr val="000000"/>
        </a:accent4>
        <a:accent5>
          <a:srgbClr val="E8E8E8"/>
        </a:accent5>
        <a:accent6>
          <a:srgbClr val="009BD8"/>
        </a:accent6>
        <a:hlink>
          <a:srgbClr val="E2001A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AD50702BB6954F8C744E84FEC0F9AA" ma:contentTypeVersion="0" ma:contentTypeDescription="Ein neues Dokument erstellen." ma:contentTypeScope="" ma:versionID="5acdcf21646717152045cea69f664a46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D24BD89-F694-4B12-95BE-AB55C2720B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C23B129-B22D-417E-9B74-0B14122D2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3637FF-8B99-4C84-9B90-F909A971A0C4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1832</Words>
  <Application>Microsoft Office PowerPoint</Application>
  <PresentationFormat>Benutzerdefiniert</PresentationFormat>
  <Paragraphs>214</Paragraphs>
  <Slides>26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26</vt:i4>
      </vt:variant>
    </vt:vector>
  </HeadingPairs>
  <TitlesOfParts>
    <vt:vector size="28" baseType="lpstr">
      <vt:lpstr>Blank</vt:lpstr>
      <vt:lpstr>Horizont</vt:lpstr>
      <vt:lpstr>QuantUM CRYPTOANALYTICS</vt:lpstr>
      <vt:lpstr>What is a quantum computer?</vt:lpstr>
      <vt:lpstr>commercial interest</vt:lpstr>
      <vt:lpstr>Different quantum computer architectures</vt:lpstr>
      <vt:lpstr>Simulation</vt:lpstr>
      <vt:lpstr>Shor Algorithm</vt:lpstr>
      <vt:lpstr>History</vt:lpstr>
      <vt:lpstr>Proofs</vt:lpstr>
      <vt:lpstr>Media attention</vt:lpstr>
      <vt:lpstr>Media attention</vt:lpstr>
      <vt:lpstr>PowerPoint-Präsentation</vt:lpstr>
      <vt:lpstr>PowerPoint-Präsentation</vt:lpstr>
      <vt:lpstr>PowerPoint-Präsentation</vt:lpstr>
      <vt:lpstr>A theoretical comparison</vt:lpstr>
      <vt:lpstr>What do we want to secure?</vt:lpstr>
      <vt:lpstr>Post-Quantum Cryptography</vt:lpstr>
      <vt:lpstr>Upgrade</vt:lpstr>
      <vt:lpstr>One  of the possible solutions</vt:lpstr>
      <vt:lpstr>POTENTIal problems</vt:lpstr>
      <vt:lpstr>Solution proposal:  Decoupling dependencies</vt:lpstr>
      <vt:lpstr>Migration scenario</vt:lpstr>
      <vt:lpstr>PowerPoint-Präsentation</vt:lpstr>
      <vt:lpstr>TODOs</vt:lpstr>
      <vt:lpstr>Todos</vt:lpstr>
      <vt:lpstr>References</vt:lpstr>
      <vt:lpstr>Financing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2013-10-07T11:40:09Z</dcterms:created>
  <dcterms:modified xsi:type="dcterms:W3CDTF">2014-03-16T20:26:52Z</dcterms:modified>
  <cp:category>UCG_IS_UEFA</cp:category>
</cp:coreProperties>
</file>