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1141" r:id="rId2"/>
    <p:sldId id="1142" r:id="rId3"/>
    <p:sldId id="1160" r:id="rId4"/>
    <p:sldId id="1143" r:id="rId5"/>
    <p:sldId id="1144" r:id="rId6"/>
    <p:sldId id="1145" r:id="rId7"/>
    <p:sldId id="1146" r:id="rId8"/>
    <p:sldId id="1147" r:id="rId9"/>
    <p:sldId id="1148" r:id="rId10"/>
    <p:sldId id="1158" r:id="rId11"/>
    <p:sldId id="1159" r:id="rId12"/>
    <p:sldId id="1161" r:id="rId13"/>
  </p:sldIdLst>
  <p:sldSz cx="9144000" cy="6858000" type="screen4x3"/>
  <p:notesSz cx="6864350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CF5ED"/>
    <a:srgbClr val="F1E9DE"/>
    <a:srgbClr val="1B62A7"/>
    <a:srgbClr val="1B4598"/>
    <a:srgbClr val="ADD01C"/>
    <a:srgbClr val="2787E2"/>
    <a:srgbClr val="DD3B30"/>
    <a:srgbClr val="7C8389"/>
    <a:srgbClr val="1C6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94" autoAdjust="0"/>
    <p:restoredTop sz="93991" autoAdjust="0"/>
  </p:normalViewPr>
  <p:slideViewPr>
    <p:cSldViewPr>
      <p:cViewPr>
        <p:scale>
          <a:sx n="135" d="100"/>
          <a:sy n="135" d="100"/>
        </p:scale>
        <p:origin x="848" y="14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4551" cy="499825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8212" y="1"/>
            <a:ext cx="2974551" cy="499825"/>
          </a:xfrm>
          <a:prstGeom prst="rect">
            <a:avLst/>
          </a:prstGeom>
        </p:spPr>
        <p:txBody>
          <a:bodyPr vert="horz" lIns="96332" tIns="48166" rIns="96332" bIns="48166" rtlCol="0"/>
          <a:lstStyle>
            <a:lvl1pPr algn="r">
              <a:defRPr sz="1300"/>
            </a:lvl1pPr>
          </a:lstStyle>
          <a:p>
            <a:fld id="{D5712CD2-0424-4561-851D-BBDEDEFF03D1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50888"/>
            <a:ext cx="4997450" cy="37480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32" tIns="48166" rIns="96332" bIns="48166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32" tIns="48166" rIns="96332" bIns="48166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94929"/>
            <a:ext cx="2974551" cy="499825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8212" y="9494929"/>
            <a:ext cx="2974551" cy="499825"/>
          </a:xfrm>
          <a:prstGeom prst="rect">
            <a:avLst/>
          </a:prstGeom>
        </p:spPr>
        <p:txBody>
          <a:bodyPr vert="horz" lIns="96332" tIns="48166" rIns="96332" bIns="48166" rtlCol="0" anchor="b"/>
          <a:lstStyle>
            <a:lvl1pPr algn="r">
              <a:defRPr sz="1300"/>
            </a:lvl1pPr>
          </a:lstStyle>
          <a:p>
            <a:fld id="{4917FFC5-CD3B-4EF7-8DD8-325A769B135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11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FreestyleFurioso.png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7FFC5-CD3B-4EF7-8DD8-325A769B135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54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93E-3C73-4126-9AE4-DC05A79D5B2E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0C11-3B6A-45D9-A799-A9BC636083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28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93E-3C73-4126-9AE4-DC05A79D5B2E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0C11-3B6A-45D9-A799-A9BC636083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98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93E-3C73-4126-9AE4-DC05A79D5B2E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0C11-3B6A-45D9-A799-A9BC636083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66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93E-3C73-4126-9AE4-DC05A79D5B2E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0C11-3B6A-45D9-A799-A9BC636083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41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93E-3C73-4126-9AE4-DC05A79D5B2E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0C11-3B6A-45D9-A799-A9BC636083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22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93E-3C73-4126-9AE4-DC05A79D5B2E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0C11-3B6A-45D9-A799-A9BC636083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90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93E-3C73-4126-9AE4-DC05A79D5B2E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0C11-3B6A-45D9-A799-A9BC636083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5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93E-3C73-4126-9AE4-DC05A79D5B2E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0C11-3B6A-45D9-A799-A9BC636083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18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93E-3C73-4126-9AE4-DC05A79D5B2E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0C11-3B6A-45D9-A799-A9BC636083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14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93E-3C73-4126-9AE4-DC05A79D5B2E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0C11-3B6A-45D9-A799-A9BC636083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90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93E-3C73-4126-9AE4-DC05A79D5B2E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0C11-3B6A-45D9-A799-A9BC636083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49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DB93E-3C73-4126-9AE4-DC05A79D5B2E}" type="datetimeFigureOut">
              <a:rPr lang="en-GB" smtClean="0"/>
              <a:t>21/03/2018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B0C11-3B6A-45D9-A799-A9BC6360830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02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eg"/><Relationship Id="rId12" Type="http://schemas.openxmlformats.org/officeDocument/2006/relationships/image" Target="../media/image10.jpeg"/><Relationship Id="rId13" Type="http://schemas.openxmlformats.org/officeDocument/2006/relationships/image" Target="../media/image11.jpeg"/><Relationship Id="rId14" Type="http://schemas.openxmlformats.org/officeDocument/2006/relationships/image" Target="../media/image12.jpeg"/><Relationship Id="rId15" Type="http://schemas.openxmlformats.org/officeDocument/2006/relationships/image" Target="../media/image13.jpeg"/><Relationship Id="rId16" Type="http://schemas.openxmlformats.org/officeDocument/2006/relationships/image" Target="../media/image14.jpeg"/><Relationship Id="rId17" Type="http://schemas.openxmlformats.org/officeDocument/2006/relationships/image" Target="../media/image15.jpeg"/><Relationship Id="rId18" Type="http://schemas.openxmlformats.org/officeDocument/2006/relationships/image" Target="../media/image16.jpeg"/><Relationship Id="rId19" Type="http://schemas.openxmlformats.org/officeDocument/2006/relationships/image" Target="../media/image17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microsoft.com/office/2007/relationships/hdphoto" Target="../media/hdphoto2.wdp"/><Relationship Id="rId5" Type="http://schemas.openxmlformats.org/officeDocument/2006/relationships/image" Target="../media/image27.jpeg"/><Relationship Id="rId6" Type="http://schemas.microsoft.com/office/2007/relationships/hdphoto" Target="../media/hdphoto3.wdp"/><Relationship Id="rId7" Type="http://schemas.openxmlformats.org/officeDocument/2006/relationships/image" Target="../media/image28.jpeg"/><Relationship Id="rId8" Type="http://schemas.microsoft.com/office/2007/relationships/hdphoto" Target="../media/hdphoto4.wdp"/><Relationship Id="rId9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12"/>
            <a:ext cx="9144000" cy="6487898"/>
          </a:xfrm>
          <a:prstGeom prst="rect">
            <a:avLst/>
          </a:prstGeom>
        </p:spPr>
      </p:pic>
      <p:sp>
        <p:nvSpPr>
          <p:cNvPr id="58" name="Rechteck 57"/>
          <p:cNvSpPr/>
          <p:nvPr/>
        </p:nvSpPr>
        <p:spPr>
          <a:xfrm>
            <a:off x="1769445" y="3916117"/>
            <a:ext cx="7369253" cy="51036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/>
        </p:nvSpPr>
        <p:spPr>
          <a:xfrm>
            <a:off x="1769445" y="1910525"/>
            <a:ext cx="7395820" cy="51036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hteck 36"/>
          <p:cNvSpPr/>
          <p:nvPr/>
        </p:nvSpPr>
        <p:spPr>
          <a:xfrm>
            <a:off x="-15224" y="1"/>
            <a:ext cx="1784669" cy="68580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IMM_logo-freigestell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132" y="188952"/>
            <a:ext cx="1439555" cy="1238018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Rechteck 20"/>
          <p:cNvSpPr/>
          <p:nvPr/>
        </p:nvSpPr>
        <p:spPr>
          <a:xfrm>
            <a:off x="-15224" y="6321013"/>
            <a:ext cx="9184314" cy="536987"/>
          </a:xfrm>
          <a:prstGeom prst="rect">
            <a:avLst/>
          </a:prstGeom>
          <a:solidFill>
            <a:srgbClr val="7AB8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033777" y="6536955"/>
            <a:ext cx="7119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www.industrymeetsmakers.com</a:t>
            </a:r>
            <a:r>
              <a:rPr lang="de-DE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* </a:t>
            </a:r>
            <a:r>
              <a:rPr lang="de-DE" sz="12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www.facebook.com</a:t>
            </a:r>
            <a:r>
              <a:rPr lang="de-DE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/</a:t>
            </a:r>
            <a:r>
              <a:rPr lang="de-DE" sz="1200" dirty="0" err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industrymeetsmakers</a:t>
            </a:r>
            <a:r>
              <a:rPr lang="de-DE" sz="12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* @in2make * #IMM2018</a:t>
            </a:r>
            <a:endParaRPr lang="de-DE" sz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-15224" y="5013176"/>
            <a:ext cx="9184314" cy="142741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76200" dist="88900" dir="4680000" algn="ctr" rotWithShape="0">
              <a:srgbClr val="00000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48" name="Gerade Verbindung 47"/>
          <p:cNvCxnSpPr/>
          <p:nvPr/>
        </p:nvCxnSpPr>
        <p:spPr>
          <a:xfrm>
            <a:off x="3347864" y="5236557"/>
            <a:ext cx="0" cy="98211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3563887" y="5139542"/>
            <a:ext cx="5507333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2500" dirty="0" smtClean="0">
                <a:latin typeface="Avenir Book" charset="0"/>
                <a:ea typeface="Avenir Book" charset="0"/>
                <a:cs typeface="Avenir Book" charset="0"/>
              </a:rPr>
              <a:t>Smart </a:t>
            </a:r>
            <a:r>
              <a:rPr lang="de-DE" sz="2500" dirty="0" err="1" smtClean="0">
                <a:latin typeface="Avenir Book" charset="0"/>
                <a:ea typeface="Avenir Book" charset="0"/>
                <a:cs typeface="Avenir Book" charset="0"/>
              </a:rPr>
              <a:t>eFactory</a:t>
            </a:r>
            <a:r>
              <a:rPr lang="de-DE" sz="25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2500" dirty="0" err="1" smtClean="0">
                <a:latin typeface="Avenir Book" charset="0"/>
                <a:ea typeface="Avenir Book" charset="0"/>
                <a:cs typeface="Avenir Book" charset="0"/>
              </a:rPr>
              <a:t>of</a:t>
            </a:r>
            <a:r>
              <a:rPr lang="de-DE" sz="25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2500" dirty="0" err="1" smtClean="0">
                <a:latin typeface="Avenir Book" charset="0"/>
                <a:ea typeface="Avenir Book" charset="0"/>
                <a:cs typeface="Avenir Book" charset="0"/>
              </a:rPr>
              <a:t>the</a:t>
            </a:r>
            <a:r>
              <a:rPr lang="de-DE" sz="2500" dirty="0" smtClean="0">
                <a:latin typeface="Avenir Book" charset="0"/>
                <a:ea typeface="Avenir Book" charset="0"/>
                <a:cs typeface="Avenir Book" charset="0"/>
              </a:rPr>
              <a:t> Future:</a:t>
            </a:r>
          </a:p>
          <a:p>
            <a:pPr>
              <a:lnSpc>
                <a:spcPts val="4000"/>
              </a:lnSpc>
            </a:pPr>
            <a:r>
              <a:rPr lang="de-DE" sz="2500" dirty="0" smtClean="0">
                <a:latin typeface="Avenir Book" charset="0"/>
                <a:ea typeface="Avenir Book" charset="0"/>
                <a:cs typeface="Avenir Book" charset="0"/>
              </a:rPr>
              <a:t>Think Tank &amp; Task Forces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97192" y="1700808"/>
            <a:ext cx="1726755" cy="1681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Avenir Book" charset="0"/>
                <a:ea typeface="Avenir Book" charset="0"/>
                <a:cs typeface="Avenir Book" charset="0"/>
              </a:rPr>
              <a:t>KICK-OFF</a:t>
            </a:r>
            <a:r>
              <a:rPr lang="de-DE" sz="2700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r>
              <a:rPr lang="de-DE" sz="2200" dirty="0" smtClean="0">
                <a:latin typeface="Avenir Book" charset="0"/>
                <a:ea typeface="Avenir Book" charset="0"/>
                <a:cs typeface="Avenir Book" charset="0"/>
              </a:rPr>
              <a:t>#IMM2018 </a:t>
            </a:r>
            <a:endParaRPr lang="de-DE" sz="10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endParaRPr lang="de-DE" sz="3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>
              <a:lnSpc>
                <a:spcPct val="150000"/>
              </a:lnSpc>
            </a:pPr>
            <a:r>
              <a:rPr lang="de-DE" sz="1650" dirty="0" smtClean="0">
                <a:latin typeface="Avenir Book" charset="0"/>
                <a:ea typeface="Avenir Book" charset="0"/>
                <a:cs typeface="Avenir Book" charset="0"/>
              </a:rPr>
              <a:t>MI., 21.3.2018</a:t>
            </a:r>
            <a:endParaRPr lang="de-DE" sz="1500" dirty="0" smtClean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1500" dirty="0" smtClean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1000" dirty="0" smtClean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48" y="5238294"/>
            <a:ext cx="1352434" cy="389501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893" y="5271747"/>
            <a:ext cx="991456" cy="389501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48" y="5855585"/>
            <a:ext cx="1671103" cy="384354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033" y="5839089"/>
            <a:ext cx="383765" cy="38376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483635" y="5805408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 smtClean="0">
                <a:latin typeface="Avenir Book" charset="0"/>
                <a:ea typeface="Avenir Book" charset="0"/>
                <a:cs typeface="Avenir Book" charset="0"/>
              </a:rPr>
              <a:t>FACTORY</a:t>
            </a:r>
          </a:p>
          <a:p>
            <a:r>
              <a:rPr lang="de-DE" sz="800" dirty="0" smtClean="0">
                <a:latin typeface="Avenir Book" charset="0"/>
                <a:ea typeface="Avenir Book" charset="0"/>
                <a:cs typeface="Avenir Book" charset="0"/>
              </a:rPr>
              <a:t>HUB</a:t>
            </a:r>
          </a:p>
          <a:p>
            <a:r>
              <a:rPr lang="de-DE" sz="800" b="1" dirty="0" smtClean="0">
                <a:latin typeface="Avenir Book" charset="0"/>
                <a:ea typeface="Avenir Book" charset="0"/>
                <a:cs typeface="Avenir Book" charset="0"/>
              </a:rPr>
              <a:t>VIENNA</a:t>
            </a:r>
            <a:endParaRPr lang="de-DE" sz="800" b="1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50" name="Bild 49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058" y="3731829"/>
            <a:ext cx="936104" cy="10801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661243" y="2074960"/>
            <a:ext cx="1135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venir Book" charset="0"/>
                <a:ea typeface="Avenir Book" charset="0"/>
                <a:cs typeface="Avenir Book" charset="0"/>
              </a:rPr>
              <a:t>Gottfried Epp</a:t>
            </a:r>
            <a:endParaRPr lang="de-DE" sz="1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4772" y="946933"/>
            <a:ext cx="1113834" cy="1073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Bild 16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7460" y="946932"/>
            <a:ext cx="1118588" cy="1090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Bild 18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6981" y="942963"/>
            <a:ext cx="1149355" cy="10804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Bild 19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0307" y="946934"/>
            <a:ext cx="1140023" cy="1090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Bild 21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1596" y="946932"/>
            <a:ext cx="1141609" cy="10818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Bild 22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2910" y="2924944"/>
            <a:ext cx="1135550" cy="1078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Bild 31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0676" y="2925036"/>
            <a:ext cx="1141320" cy="1078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Bild 50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7040" y="2924944"/>
            <a:ext cx="1069832" cy="107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Bild 51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0122" y="2918709"/>
            <a:ext cx="1192088" cy="10693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3" name="Textfeld 52"/>
          <p:cNvSpPr txBox="1"/>
          <p:nvPr/>
        </p:nvSpPr>
        <p:spPr>
          <a:xfrm>
            <a:off x="4974570" y="2083427"/>
            <a:ext cx="125867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venir Book" charset="0"/>
                <a:ea typeface="Avenir Book" charset="0"/>
                <a:cs typeface="Avenir Book" charset="0"/>
              </a:rPr>
              <a:t>Philipp </a:t>
            </a:r>
            <a:r>
              <a:rPr lang="de-DE" sz="1200" dirty="0" err="1" smtClean="0">
                <a:latin typeface="Avenir Book" charset="0"/>
                <a:ea typeface="Avenir Book" charset="0"/>
                <a:cs typeface="Avenir Book" charset="0"/>
              </a:rPr>
              <a:t>Gühring</a:t>
            </a:r>
            <a:endParaRPr lang="de-DE" sz="1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6336949" y="2084099"/>
            <a:ext cx="1351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smtClean="0">
                <a:latin typeface="Avenir Book" charset="0"/>
                <a:ea typeface="Avenir Book" charset="0"/>
                <a:cs typeface="Avenir Book" charset="0"/>
              </a:rPr>
              <a:t>Alexandra Müller</a:t>
            </a:r>
            <a:endParaRPr lang="de-DE" sz="1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2344567" y="2086463"/>
            <a:ext cx="1124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venir Book" charset="0"/>
                <a:ea typeface="Avenir Book" charset="0"/>
                <a:cs typeface="Avenir Book" charset="0"/>
              </a:rPr>
              <a:t>Manuel Laber</a:t>
            </a:r>
            <a:endParaRPr lang="de-DE" sz="1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7829128" y="2089096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venir Book" charset="0"/>
                <a:ea typeface="Avenir Book" charset="0"/>
                <a:cs typeface="Avenir Book" charset="0"/>
              </a:rPr>
              <a:t>Leopold </a:t>
            </a:r>
            <a:r>
              <a:rPr lang="de-DE" sz="1200" dirty="0" err="1" smtClean="0">
                <a:latin typeface="Avenir Book" charset="0"/>
                <a:ea typeface="Avenir Book" charset="0"/>
                <a:cs typeface="Avenir Book" charset="0"/>
              </a:rPr>
              <a:t>Zyka</a:t>
            </a:r>
            <a:endParaRPr lang="de-DE" sz="1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3485820" y="4069920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venir Book" charset="0"/>
                <a:ea typeface="Avenir Book" charset="0"/>
                <a:cs typeface="Avenir Book" charset="0"/>
              </a:rPr>
              <a:t>Dario </a:t>
            </a:r>
            <a:r>
              <a:rPr lang="de-DE" sz="1200" dirty="0" err="1" smtClean="0">
                <a:latin typeface="Avenir Book" charset="0"/>
                <a:ea typeface="Avenir Book" charset="0"/>
                <a:cs typeface="Avenir Book" charset="0"/>
              </a:rPr>
              <a:t>Stojicic</a:t>
            </a:r>
            <a:endParaRPr lang="de-DE" sz="1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4721716" y="4078713"/>
            <a:ext cx="142539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venir Book" charset="0"/>
                <a:ea typeface="Avenir Book" charset="0"/>
                <a:cs typeface="Avenir Book" charset="0"/>
              </a:rPr>
              <a:t>Markus Stelzmann</a:t>
            </a:r>
            <a:endParaRPr lang="de-DE" sz="1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6161525" y="4057793"/>
            <a:ext cx="1348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venir Book" charset="0"/>
                <a:ea typeface="Avenir Book" charset="0"/>
                <a:cs typeface="Avenir Book" charset="0"/>
              </a:rPr>
              <a:t>Thomas </a:t>
            </a:r>
            <a:r>
              <a:rPr lang="de-DE" sz="1200" dirty="0" err="1" smtClean="0">
                <a:latin typeface="Avenir Book" charset="0"/>
                <a:ea typeface="Avenir Book" charset="0"/>
                <a:cs typeface="Avenir Book" charset="0"/>
              </a:rPr>
              <a:t>Gregorn</a:t>
            </a:r>
            <a:endParaRPr lang="de-DE" sz="1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2" name="Textfeld 61"/>
          <p:cNvSpPr txBox="1"/>
          <p:nvPr/>
        </p:nvSpPr>
        <p:spPr>
          <a:xfrm>
            <a:off x="1928969" y="4072074"/>
            <a:ext cx="1447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 smtClean="0">
                <a:latin typeface="Avenir Book" charset="0"/>
                <a:ea typeface="Avenir Book" charset="0"/>
                <a:cs typeface="Avenir Book" charset="0"/>
              </a:rPr>
              <a:t>Hans Peter Ziegler</a:t>
            </a:r>
            <a:endParaRPr lang="de-DE" sz="12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7697599" y="4074600"/>
            <a:ext cx="1060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venir Book" charset="0"/>
                <a:ea typeface="Avenir Book" charset="0"/>
                <a:cs typeface="Avenir Book" charset="0"/>
              </a:rPr>
              <a:t>Studio </a:t>
            </a:r>
            <a:r>
              <a:rPr lang="de-DE" sz="1200" dirty="0" err="1" smtClean="0">
                <a:latin typeface="Avenir Book" charset="0"/>
                <a:ea typeface="Avenir Book" charset="0"/>
                <a:cs typeface="Avenir Book" charset="0"/>
              </a:rPr>
              <a:t>Tribar</a:t>
            </a:r>
            <a:endParaRPr lang="de-DE" sz="1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65" name="Bild 64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9892" y="2925543"/>
            <a:ext cx="1116464" cy="10625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796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7511310" y="11212461"/>
            <a:ext cx="1794139" cy="48844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" name="Textfeld 1"/>
          <p:cNvSpPr txBox="1"/>
          <p:nvPr/>
        </p:nvSpPr>
        <p:spPr>
          <a:xfrm>
            <a:off x="251520" y="260648"/>
            <a:ext cx="370325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 smtClean="0">
                <a:latin typeface="Avenir Book" charset="0"/>
                <a:ea typeface="Avenir Book" charset="0"/>
                <a:cs typeface="Avenir Book" charset="0"/>
              </a:rPr>
              <a:t>PCB + Gehäuse-Design</a:t>
            </a:r>
            <a:endParaRPr lang="de-DE" sz="2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052474" y="5301208"/>
            <a:ext cx="216024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IMM_logo-freigestell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4072" y="255941"/>
            <a:ext cx="688407" cy="59203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7" name="Gerade Verbindung 6"/>
          <p:cNvCxnSpPr/>
          <p:nvPr/>
        </p:nvCxnSpPr>
        <p:spPr>
          <a:xfrm>
            <a:off x="366058" y="806253"/>
            <a:ext cx="766232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115616" y="2323747"/>
            <a:ext cx="662473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SzPct val="45000"/>
            </a:pPr>
            <a:endParaRPr lang="de-AT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0" algn="ctr">
              <a:lnSpc>
                <a:spcPct val="150000"/>
              </a:lnSpc>
              <a:buSzPct val="45000"/>
            </a:pPr>
            <a:r>
              <a:rPr lang="de-AT" sz="2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CAD Designer und</a:t>
            </a:r>
          </a:p>
          <a:p>
            <a:pPr lvl="0" algn="ctr">
              <a:lnSpc>
                <a:spcPct val="150000"/>
              </a:lnSpc>
              <a:buSzPct val="45000"/>
            </a:pPr>
            <a:r>
              <a:rPr lang="de-AT" sz="2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Spritzguss-Techniker</a:t>
            </a:r>
            <a:endParaRPr lang="de-AT" sz="2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51520" y="6453336"/>
            <a:ext cx="36423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KICK-OFF #IMM2018 - 21.3.2018 bei </a:t>
            </a:r>
            <a:r>
              <a:rPr lang="de-DE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Firestarters</a:t>
            </a:r>
            <a:r>
              <a:rPr lang="de-D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. The Space.</a:t>
            </a: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xmlns="" id="{852B9B58-F069-4188-9A93-8641064527B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2428" y="1619264"/>
            <a:ext cx="4807649" cy="3791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xmlns="" id="{75527C63-0D51-4AA6-B818-60BC56231DF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85137" y="1610307"/>
            <a:ext cx="2807068" cy="379184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Freeform: Shape 5">
            <a:extLst>
              <a:ext uri="{FF2B5EF4-FFF2-40B4-BE49-F238E27FC236}">
                <a16:creationId xmlns:a16="http://schemas.microsoft.com/office/drawing/2014/main" xmlns="" id="{6036D2C9-1B9F-4975-B283-CDFC34852960}"/>
              </a:ext>
            </a:extLst>
          </p:cNvPr>
          <p:cNvSpPr/>
          <p:nvPr/>
        </p:nvSpPr>
        <p:spPr>
          <a:xfrm>
            <a:off x="5289493" y="3411370"/>
            <a:ext cx="533156" cy="528204"/>
          </a:xfrm>
          <a:custGeom>
            <a:avLst>
              <a:gd name="f0" fmla="val 899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10800"/>
              <a:gd name="f9" fmla="val -2147483647"/>
              <a:gd name="f10" fmla="val 2147483647"/>
              <a:gd name="f11" fmla="+- 0 0 0"/>
              <a:gd name="f12" fmla="abs f4"/>
              <a:gd name="f13" fmla="abs f5"/>
              <a:gd name="f14" fmla="abs f6"/>
              <a:gd name="f15" fmla="pin 0 f0 10800"/>
              <a:gd name="f16" fmla="*/ f11 f1 1"/>
              <a:gd name="f17" fmla="?: f12 f4 1"/>
              <a:gd name="f18" fmla="?: f13 f5 1"/>
              <a:gd name="f19" fmla="?: f14 f6 1"/>
              <a:gd name="f20" fmla="*/ f15 10799 1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*/ f20 1 10800"/>
              <a:gd name="f27" fmla="+- f21 0 f2"/>
              <a:gd name="f28" fmla="min f23 f22"/>
              <a:gd name="f29" fmla="*/ f24 1 f19"/>
              <a:gd name="f30" fmla="*/ f25 1 f19"/>
              <a:gd name="f31" fmla="val f26"/>
              <a:gd name="f32" fmla="+- f29 0 f26"/>
              <a:gd name="f33" fmla="+- f30 0 f26"/>
              <a:gd name="f34" fmla="*/ f15 f28 1"/>
              <a:gd name="f35" fmla="*/ f7 f28 1"/>
              <a:gd name="f36" fmla="*/ f31 f28 1"/>
              <a:gd name="f37" fmla="*/ f29 f28 1"/>
              <a:gd name="f38" fmla="*/ f30 f28 1"/>
              <a:gd name="f39" fmla="*/ 10800 f28 1"/>
              <a:gd name="f40" fmla="*/ f32 f28 1"/>
              <a:gd name="f41" fmla="*/ f33 f28 1"/>
            </a:gdLst>
            <a:ahLst>
              <a:ahXY gdRefX="f0" minX="f7" maxX="f8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9" y="f35"/>
              </a:cxn>
              <a:cxn ang="f27">
                <a:pos x="f35" y="f39"/>
              </a:cxn>
              <a:cxn ang="f27">
                <a:pos x="f39" y="f38"/>
              </a:cxn>
              <a:cxn ang="f27">
                <a:pos x="f37" y="f39"/>
              </a:cxn>
            </a:cxnLst>
            <a:rect l="f36" t="f36" r="f40" b="f41"/>
            <a:pathLst>
              <a:path>
                <a:moveTo>
                  <a:pt x="f36" y="f35"/>
                </a:moveTo>
                <a:lnTo>
                  <a:pt x="f40" y="f35"/>
                </a:lnTo>
                <a:lnTo>
                  <a:pt x="f40" y="f36"/>
                </a:lnTo>
                <a:lnTo>
                  <a:pt x="f37" y="f36"/>
                </a:lnTo>
                <a:lnTo>
                  <a:pt x="f37" y="f41"/>
                </a:lnTo>
                <a:lnTo>
                  <a:pt x="f40" y="f41"/>
                </a:lnTo>
                <a:lnTo>
                  <a:pt x="f40" y="f38"/>
                </a:lnTo>
                <a:lnTo>
                  <a:pt x="f36" y="f38"/>
                </a:lnTo>
                <a:lnTo>
                  <a:pt x="f36" y="f41"/>
                </a:lnTo>
                <a:lnTo>
                  <a:pt x="f35" y="f41"/>
                </a:lnTo>
                <a:lnTo>
                  <a:pt x="f35" y="f36"/>
                </a:lnTo>
                <a:lnTo>
                  <a:pt x="f36" y="f36"/>
                </a:lnTo>
                <a:lnTo>
                  <a:pt x="f36" y="f35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AT" sz="1800" b="0" i="0" u="none" strike="noStrike" kern="1200" cap="none">
              <a:ln>
                <a:noFill/>
              </a:ln>
              <a:latin typeface="Liberation Sans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5380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7511310" y="11212461"/>
            <a:ext cx="1794139" cy="48844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" name="Textfeld 1"/>
          <p:cNvSpPr txBox="1"/>
          <p:nvPr/>
        </p:nvSpPr>
        <p:spPr>
          <a:xfrm>
            <a:off x="251520" y="260648"/>
            <a:ext cx="53335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 smtClean="0">
                <a:latin typeface="Avenir Book" charset="0"/>
                <a:ea typeface="Avenir Book" charset="0"/>
                <a:cs typeface="Avenir Book" charset="0"/>
              </a:rPr>
              <a:t>PCB + Gehäuse-Design </a:t>
            </a:r>
            <a:r>
              <a:rPr lang="de-DE" sz="2600" dirty="0">
                <a:latin typeface="Avenir Book" charset="0"/>
                <a:ea typeface="Avenir Book" charset="0"/>
                <a:cs typeface="Avenir Book" charset="0"/>
              </a:rPr>
              <a:t>–</a:t>
            </a:r>
            <a:r>
              <a:rPr lang="de-DE" sz="2600" dirty="0" smtClean="0">
                <a:latin typeface="Avenir Book" charset="0"/>
                <a:ea typeface="Avenir Book" charset="0"/>
                <a:cs typeface="Avenir Book" charset="0"/>
              </a:rPr>
              <a:t> benötigt</a:t>
            </a:r>
            <a:endParaRPr lang="de-DE" sz="2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052474" y="5301208"/>
            <a:ext cx="216024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IMM_logo-freigestell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4072" y="255941"/>
            <a:ext cx="688407" cy="59203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7" name="Gerade Verbindung 6"/>
          <p:cNvCxnSpPr/>
          <p:nvPr/>
        </p:nvCxnSpPr>
        <p:spPr>
          <a:xfrm>
            <a:off x="366058" y="806253"/>
            <a:ext cx="766232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115616" y="2323747"/>
            <a:ext cx="662473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SzPct val="45000"/>
            </a:pPr>
            <a:endParaRPr lang="de-AT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0" algn="ctr">
              <a:lnSpc>
                <a:spcPct val="150000"/>
              </a:lnSpc>
              <a:buSzPct val="45000"/>
            </a:pPr>
            <a:r>
              <a:rPr lang="de-AT" sz="2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CAD Designer und</a:t>
            </a:r>
          </a:p>
          <a:p>
            <a:pPr lvl="0" algn="ctr">
              <a:lnSpc>
                <a:spcPct val="150000"/>
              </a:lnSpc>
              <a:buSzPct val="45000"/>
            </a:pPr>
            <a:r>
              <a:rPr lang="de-AT" sz="2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Spritzguss-Techniker</a:t>
            </a:r>
            <a:endParaRPr lang="de-AT" sz="2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51520" y="6453336"/>
            <a:ext cx="36423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KICK-OFF #IMM2018 - 21.3.2018 bei </a:t>
            </a:r>
            <a:r>
              <a:rPr lang="de-DE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Firestarters</a:t>
            </a:r>
            <a:r>
              <a:rPr lang="de-D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. The Space.</a:t>
            </a:r>
          </a:p>
        </p:txBody>
      </p:sp>
      <p:pic>
        <p:nvPicPr>
          <p:cNvPr id="12" name="Bild 11">
            <a:extLst>
              <a:ext uri="{FF2B5EF4-FFF2-40B4-BE49-F238E27FC236}">
                <a16:creationId xmlns:a16="http://schemas.microsoft.com/office/drawing/2014/main" xmlns="" id="{852B9B58-F069-4188-9A93-8641064527B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2428" y="1619264"/>
            <a:ext cx="4807649" cy="3791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xmlns="" id="{75527C63-0D51-4AA6-B818-60BC56231DF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85137" y="1610307"/>
            <a:ext cx="2807068" cy="379184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Freeform: Shape 5">
            <a:extLst>
              <a:ext uri="{FF2B5EF4-FFF2-40B4-BE49-F238E27FC236}">
                <a16:creationId xmlns:a16="http://schemas.microsoft.com/office/drawing/2014/main" xmlns="" id="{6036D2C9-1B9F-4975-B283-CDFC34852960}"/>
              </a:ext>
            </a:extLst>
          </p:cNvPr>
          <p:cNvSpPr/>
          <p:nvPr/>
        </p:nvSpPr>
        <p:spPr>
          <a:xfrm>
            <a:off x="5289493" y="3411370"/>
            <a:ext cx="533156" cy="528204"/>
          </a:xfrm>
          <a:custGeom>
            <a:avLst>
              <a:gd name="f0" fmla="val 899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10800"/>
              <a:gd name="f9" fmla="val -2147483647"/>
              <a:gd name="f10" fmla="val 2147483647"/>
              <a:gd name="f11" fmla="+- 0 0 0"/>
              <a:gd name="f12" fmla="abs f4"/>
              <a:gd name="f13" fmla="abs f5"/>
              <a:gd name="f14" fmla="abs f6"/>
              <a:gd name="f15" fmla="pin 0 f0 10800"/>
              <a:gd name="f16" fmla="*/ f11 f1 1"/>
              <a:gd name="f17" fmla="?: f12 f4 1"/>
              <a:gd name="f18" fmla="?: f13 f5 1"/>
              <a:gd name="f19" fmla="?: f14 f6 1"/>
              <a:gd name="f20" fmla="*/ f15 10799 1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*/ f20 1 10800"/>
              <a:gd name="f27" fmla="+- f21 0 f2"/>
              <a:gd name="f28" fmla="min f23 f22"/>
              <a:gd name="f29" fmla="*/ f24 1 f19"/>
              <a:gd name="f30" fmla="*/ f25 1 f19"/>
              <a:gd name="f31" fmla="val f26"/>
              <a:gd name="f32" fmla="+- f29 0 f26"/>
              <a:gd name="f33" fmla="+- f30 0 f26"/>
              <a:gd name="f34" fmla="*/ f15 f28 1"/>
              <a:gd name="f35" fmla="*/ f7 f28 1"/>
              <a:gd name="f36" fmla="*/ f31 f28 1"/>
              <a:gd name="f37" fmla="*/ f29 f28 1"/>
              <a:gd name="f38" fmla="*/ f30 f28 1"/>
              <a:gd name="f39" fmla="*/ 10800 f28 1"/>
              <a:gd name="f40" fmla="*/ f32 f28 1"/>
              <a:gd name="f41" fmla="*/ f33 f28 1"/>
            </a:gdLst>
            <a:ahLst>
              <a:ahXY gdRefX="f0" minX="f7" maxX="f8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9" y="f35"/>
              </a:cxn>
              <a:cxn ang="f27">
                <a:pos x="f35" y="f39"/>
              </a:cxn>
              <a:cxn ang="f27">
                <a:pos x="f39" y="f38"/>
              </a:cxn>
              <a:cxn ang="f27">
                <a:pos x="f37" y="f39"/>
              </a:cxn>
            </a:cxnLst>
            <a:rect l="f36" t="f36" r="f40" b="f41"/>
            <a:pathLst>
              <a:path>
                <a:moveTo>
                  <a:pt x="f36" y="f35"/>
                </a:moveTo>
                <a:lnTo>
                  <a:pt x="f40" y="f35"/>
                </a:lnTo>
                <a:lnTo>
                  <a:pt x="f40" y="f36"/>
                </a:lnTo>
                <a:lnTo>
                  <a:pt x="f37" y="f36"/>
                </a:lnTo>
                <a:lnTo>
                  <a:pt x="f37" y="f41"/>
                </a:lnTo>
                <a:lnTo>
                  <a:pt x="f40" y="f41"/>
                </a:lnTo>
                <a:lnTo>
                  <a:pt x="f40" y="f38"/>
                </a:lnTo>
                <a:lnTo>
                  <a:pt x="f36" y="f38"/>
                </a:lnTo>
                <a:lnTo>
                  <a:pt x="f36" y="f41"/>
                </a:lnTo>
                <a:lnTo>
                  <a:pt x="f35" y="f41"/>
                </a:lnTo>
                <a:lnTo>
                  <a:pt x="f35" y="f36"/>
                </a:lnTo>
                <a:lnTo>
                  <a:pt x="f36" y="f36"/>
                </a:lnTo>
                <a:lnTo>
                  <a:pt x="f36" y="f35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AT" sz="1800" b="0" i="0" u="none" strike="noStrike" kern="1200" cap="none">
              <a:ln>
                <a:noFill/>
              </a:ln>
              <a:latin typeface="Liberation Sans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30713" y="1619264"/>
            <a:ext cx="8461492" cy="3782889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1259631" y="3044860"/>
            <a:ext cx="66247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SzPct val="45000"/>
            </a:pPr>
            <a:r>
              <a:rPr lang="de-AT" sz="24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Programmierer</a:t>
            </a:r>
            <a:endParaRPr lang="de-AT" sz="2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7511310" y="11212461"/>
            <a:ext cx="1794139" cy="48844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" name="Textfeld 1"/>
          <p:cNvSpPr txBox="1"/>
          <p:nvPr/>
        </p:nvSpPr>
        <p:spPr>
          <a:xfrm>
            <a:off x="899592" y="260648"/>
            <a:ext cx="61454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 smtClean="0">
                <a:latin typeface="Avenir Book" charset="0"/>
                <a:ea typeface="Avenir Book" charset="0"/>
                <a:cs typeface="Avenir Book" charset="0"/>
              </a:rPr>
              <a:t>Studio </a:t>
            </a:r>
            <a:r>
              <a:rPr lang="de-DE" sz="2600" dirty="0" err="1" smtClean="0">
                <a:latin typeface="Avenir Book" charset="0"/>
                <a:ea typeface="Avenir Book" charset="0"/>
                <a:cs typeface="Avenir Book" charset="0"/>
              </a:rPr>
              <a:t>Tribar</a:t>
            </a:r>
            <a:r>
              <a:rPr lang="de-DE" sz="2600" dirty="0" smtClean="0">
                <a:latin typeface="Avenir Book" charset="0"/>
                <a:ea typeface="Avenir Book" charset="0"/>
                <a:cs typeface="Avenir Book" charset="0"/>
              </a:rPr>
              <a:t> „Task Force </a:t>
            </a:r>
            <a:r>
              <a:rPr lang="de-DE" sz="2600" dirty="0" err="1" smtClean="0">
                <a:latin typeface="Avenir Book" charset="0"/>
                <a:ea typeface="Avenir Book" charset="0"/>
                <a:cs typeface="Avenir Book" charset="0"/>
              </a:rPr>
              <a:t>Architecture</a:t>
            </a:r>
            <a:r>
              <a:rPr lang="de-DE" sz="2600" dirty="0" smtClean="0">
                <a:latin typeface="Avenir Book" charset="0"/>
                <a:ea typeface="Avenir Book" charset="0"/>
                <a:cs typeface="Avenir Book" charset="0"/>
              </a:rPr>
              <a:t>“</a:t>
            </a:r>
            <a:endParaRPr lang="de-DE" sz="26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5" name="IMM_logo-freigestell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4072" y="255941"/>
            <a:ext cx="688407" cy="59203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7" name="Gerade Verbindung 6"/>
          <p:cNvCxnSpPr/>
          <p:nvPr/>
        </p:nvCxnSpPr>
        <p:spPr>
          <a:xfrm>
            <a:off x="366058" y="806253"/>
            <a:ext cx="766232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251520" y="6453336"/>
            <a:ext cx="36423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KICK-OFF #IMM2018 - 21.3.2018 bei </a:t>
            </a:r>
            <a:r>
              <a:rPr lang="de-DE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Firestarters</a:t>
            </a:r>
            <a:r>
              <a:rPr lang="de-D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. The Space.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635" y="1279278"/>
            <a:ext cx="5647342" cy="4711479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086" y="1279279"/>
            <a:ext cx="3140428" cy="2355322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70" y="3634600"/>
            <a:ext cx="3141544" cy="2356157"/>
          </a:xfrm>
          <a:prstGeom prst="rect">
            <a:avLst/>
          </a:prstGeom>
        </p:spPr>
      </p:pic>
      <p:cxnSp>
        <p:nvCxnSpPr>
          <p:cNvPr id="8" name="Gerade Verbindung 7"/>
          <p:cNvCxnSpPr/>
          <p:nvPr/>
        </p:nvCxnSpPr>
        <p:spPr>
          <a:xfrm>
            <a:off x="3474514" y="1207270"/>
            <a:ext cx="0" cy="48860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flipV="1">
            <a:off x="251520" y="3634599"/>
            <a:ext cx="3222994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Bild 2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03" y="207486"/>
            <a:ext cx="513286" cy="51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6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7511310" y="11212461"/>
            <a:ext cx="1794139" cy="48844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" name="Textfeld 1"/>
          <p:cNvSpPr txBox="1"/>
          <p:nvPr/>
        </p:nvSpPr>
        <p:spPr>
          <a:xfrm>
            <a:off x="251520" y="260648"/>
            <a:ext cx="73377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 smtClean="0">
                <a:latin typeface="Avenir Book" charset="0"/>
                <a:ea typeface="Avenir Book" charset="0"/>
                <a:cs typeface="Avenir Book" charset="0"/>
              </a:rPr>
              <a:t>Smart </a:t>
            </a:r>
            <a:r>
              <a:rPr lang="de-DE" sz="2600" dirty="0" err="1" smtClean="0">
                <a:latin typeface="Avenir Book" charset="0"/>
                <a:ea typeface="Avenir Book" charset="0"/>
                <a:cs typeface="Avenir Book" charset="0"/>
              </a:rPr>
              <a:t>eFactory</a:t>
            </a:r>
            <a:r>
              <a:rPr lang="de-DE" sz="2600" dirty="0" smtClean="0">
                <a:latin typeface="Avenir Book" charset="0"/>
                <a:ea typeface="Avenir Book" charset="0"/>
                <a:cs typeface="Avenir Book" charset="0"/>
              </a:rPr>
              <a:t> Think Tank Treffs im Factory Hub</a:t>
            </a:r>
            <a:endParaRPr lang="de-DE" sz="2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052474" y="5301208"/>
            <a:ext cx="216024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IMM_logo-freigestell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4072" y="255941"/>
            <a:ext cx="688407" cy="59203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7" name="Gerade Verbindung 6"/>
          <p:cNvCxnSpPr/>
          <p:nvPr/>
        </p:nvCxnSpPr>
        <p:spPr>
          <a:xfrm>
            <a:off x="366058" y="806253"/>
            <a:ext cx="766232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251520" y="6453336"/>
            <a:ext cx="36423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KICK-OFF #IMM2018 - 21.3.2018 bei </a:t>
            </a:r>
            <a:r>
              <a:rPr lang="de-DE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Firestarters</a:t>
            </a:r>
            <a:r>
              <a:rPr lang="de-D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. The Space.</a:t>
            </a: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410" y="1072694"/>
            <a:ext cx="8521877" cy="519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3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7511310" y="11212461"/>
            <a:ext cx="1794139" cy="48844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" name="Textfeld 1"/>
          <p:cNvSpPr txBox="1"/>
          <p:nvPr/>
        </p:nvSpPr>
        <p:spPr>
          <a:xfrm>
            <a:off x="251520" y="260648"/>
            <a:ext cx="20714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 smtClean="0">
                <a:latin typeface="Avenir Book" charset="0"/>
                <a:ea typeface="Avenir Book" charset="0"/>
                <a:cs typeface="Avenir Book" charset="0"/>
              </a:rPr>
              <a:t>Bauteilsuche</a:t>
            </a:r>
            <a:endParaRPr lang="de-DE" sz="2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052474" y="5301208"/>
            <a:ext cx="216024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IMM_logo-freigestell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4072" y="255941"/>
            <a:ext cx="688407" cy="59203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7" name="Gerade Verbindung 6"/>
          <p:cNvCxnSpPr/>
          <p:nvPr/>
        </p:nvCxnSpPr>
        <p:spPr>
          <a:xfrm>
            <a:off x="366058" y="806253"/>
            <a:ext cx="766232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 12">
            <a:extLst>
              <a:ext uri="{FF2B5EF4-FFF2-40B4-BE49-F238E27FC236}">
                <a16:creationId xmlns="" xmlns:a16="http://schemas.microsoft.com/office/drawing/2014/main" id="{BD12D920-D80F-4F18-922C-D79E4F9E5A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2300" y="1061875"/>
            <a:ext cx="7116084" cy="51034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/>
          <p:cNvSpPr txBox="1"/>
          <p:nvPr/>
        </p:nvSpPr>
        <p:spPr>
          <a:xfrm>
            <a:off x="251520" y="6453336"/>
            <a:ext cx="36423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KICK-OFF #IMM2018 - 21.3.2018 bei </a:t>
            </a:r>
            <a:r>
              <a:rPr lang="de-DE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Firestarters</a:t>
            </a:r>
            <a:r>
              <a:rPr lang="de-D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. The Space.</a:t>
            </a:r>
          </a:p>
        </p:txBody>
      </p:sp>
    </p:spTree>
    <p:extLst>
      <p:ext uri="{BB962C8B-B14F-4D97-AF65-F5344CB8AC3E}">
        <p14:creationId xmlns:p14="http://schemas.microsoft.com/office/powerpoint/2010/main" val="135397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7511310" y="11212461"/>
            <a:ext cx="1794139" cy="48844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" name="Textfeld 1"/>
          <p:cNvSpPr txBox="1"/>
          <p:nvPr/>
        </p:nvSpPr>
        <p:spPr>
          <a:xfrm>
            <a:off x="251520" y="260648"/>
            <a:ext cx="37016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 smtClean="0">
                <a:latin typeface="Avenir Book" charset="0"/>
                <a:ea typeface="Avenir Book" charset="0"/>
                <a:cs typeface="Avenir Book" charset="0"/>
              </a:rPr>
              <a:t>Bauteilsuche – benötigt</a:t>
            </a:r>
            <a:endParaRPr lang="de-DE" sz="2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052474" y="5301208"/>
            <a:ext cx="216024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IMM_logo-freigestell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4072" y="255941"/>
            <a:ext cx="688407" cy="59203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7" name="Gerade Verbindung 6"/>
          <p:cNvCxnSpPr/>
          <p:nvPr/>
        </p:nvCxnSpPr>
        <p:spPr>
          <a:xfrm>
            <a:off x="366058" y="806253"/>
            <a:ext cx="766232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 12">
            <a:extLst>
              <a:ext uri="{FF2B5EF4-FFF2-40B4-BE49-F238E27FC236}">
                <a16:creationId xmlns="" xmlns:a16="http://schemas.microsoft.com/office/drawing/2014/main" id="{BD12D920-D80F-4F18-922C-D79E4F9E5A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2300" y="1061875"/>
            <a:ext cx="7116084" cy="51034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/>
          <p:cNvSpPr/>
          <p:nvPr/>
        </p:nvSpPr>
        <p:spPr>
          <a:xfrm>
            <a:off x="912300" y="1061875"/>
            <a:ext cx="7116084" cy="5103429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115616" y="1340768"/>
            <a:ext cx="66247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SzPct val="45000"/>
            </a:pPr>
            <a:endParaRPr lang="de-AT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0" algn="ctr">
              <a:lnSpc>
                <a:spcPct val="150000"/>
              </a:lnSpc>
              <a:buSzPct val="45000"/>
            </a:pPr>
            <a:r>
              <a:rPr lang="de-AT" sz="24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Marketing </a:t>
            </a:r>
          </a:p>
          <a:p>
            <a:pPr lvl="0" algn="ctr">
              <a:lnSpc>
                <a:spcPct val="150000"/>
              </a:lnSpc>
              <a:buSzPct val="45000"/>
            </a:pPr>
            <a:r>
              <a:rPr lang="de-AT" sz="2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Jemand </a:t>
            </a:r>
            <a:r>
              <a:rPr lang="de-AT" sz="2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mit Zeit und Telefon, freundliche Stimme: </a:t>
            </a:r>
            <a:r>
              <a:rPr lang="de-AT" sz="2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1 </a:t>
            </a:r>
            <a:r>
              <a:rPr lang="de-AT" sz="2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Stunde pro Woche sollte helfen, </a:t>
            </a:r>
            <a:endParaRPr lang="de-AT" sz="24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0" algn="ctr">
              <a:lnSpc>
                <a:spcPct val="150000"/>
              </a:lnSpc>
              <a:buSzPct val="45000"/>
            </a:pPr>
            <a:r>
              <a:rPr lang="de-AT" sz="2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je </a:t>
            </a:r>
            <a:r>
              <a:rPr lang="de-AT" sz="2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mehr desto </a:t>
            </a:r>
            <a:r>
              <a:rPr lang="de-AT" sz="2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besser</a:t>
            </a:r>
          </a:p>
          <a:p>
            <a:pPr lvl="0" algn="ctr">
              <a:lnSpc>
                <a:spcPct val="150000"/>
              </a:lnSpc>
              <a:buSzPct val="45000"/>
            </a:pPr>
            <a:endParaRPr lang="de-AT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0" algn="ctr">
              <a:lnSpc>
                <a:spcPct val="150000"/>
              </a:lnSpc>
              <a:buSzPct val="45000"/>
            </a:pPr>
            <a:r>
              <a:rPr lang="de-AT" sz="24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Programmierer </a:t>
            </a:r>
          </a:p>
          <a:p>
            <a:pPr lvl="0" algn="ctr">
              <a:lnSpc>
                <a:spcPct val="150000"/>
              </a:lnSpc>
              <a:buSzPct val="45000"/>
            </a:pPr>
            <a:r>
              <a:rPr lang="de-AT" sz="2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HTTP </a:t>
            </a:r>
            <a:r>
              <a:rPr lang="de-AT" sz="2400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Proxy, HTML, </a:t>
            </a:r>
            <a:r>
              <a:rPr lang="de-AT" sz="2400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Javascript</a:t>
            </a:r>
            <a:endParaRPr lang="de-AT" sz="2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51520" y="6453336"/>
            <a:ext cx="36423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KICK-OFF #IMM2018 - 21.3.2018 bei </a:t>
            </a:r>
            <a:r>
              <a:rPr lang="de-DE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Firestarters</a:t>
            </a:r>
            <a:r>
              <a:rPr lang="de-D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. The Space.</a:t>
            </a:r>
          </a:p>
        </p:txBody>
      </p:sp>
    </p:spTree>
    <p:extLst>
      <p:ext uri="{BB962C8B-B14F-4D97-AF65-F5344CB8AC3E}">
        <p14:creationId xmlns:p14="http://schemas.microsoft.com/office/powerpoint/2010/main" val="166966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7511310" y="11212461"/>
            <a:ext cx="1794139" cy="48844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" name="Textfeld 1"/>
          <p:cNvSpPr txBox="1"/>
          <p:nvPr/>
        </p:nvSpPr>
        <p:spPr>
          <a:xfrm>
            <a:off x="251520" y="260648"/>
            <a:ext cx="22299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 smtClean="0">
                <a:latin typeface="Avenir Book" charset="0"/>
                <a:ea typeface="Avenir Book" charset="0"/>
                <a:cs typeface="Avenir Book" charset="0"/>
              </a:rPr>
              <a:t>Universal Tray</a:t>
            </a:r>
            <a:endParaRPr lang="de-DE" sz="2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052474" y="5301208"/>
            <a:ext cx="216024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IMM_logo-freigestell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4072" y="255941"/>
            <a:ext cx="688407" cy="59203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7" name="Gerade Verbindung 6"/>
          <p:cNvCxnSpPr/>
          <p:nvPr/>
        </p:nvCxnSpPr>
        <p:spPr>
          <a:xfrm>
            <a:off x="366058" y="806253"/>
            <a:ext cx="766232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 8">
            <a:extLst>
              <a:ext uri="{FF2B5EF4-FFF2-40B4-BE49-F238E27FC236}">
                <a16:creationId xmlns="" xmlns:a16="http://schemas.microsoft.com/office/drawing/2014/main" id="{72CB2236-754E-495C-BC67-ACDDE5DDBFF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6058" y="2195513"/>
            <a:ext cx="8454414" cy="26300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/>
          <p:cNvSpPr txBox="1"/>
          <p:nvPr/>
        </p:nvSpPr>
        <p:spPr>
          <a:xfrm>
            <a:off x="251520" y="6453336"/>
            <a:ext cx="36423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KICK-OFF #IMM2018 - 21.3.2018 bei </a:t>
            </a:r>
            <a:r>
              <a:rPr lang="de-DE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Firestarters</a:t>
            </a:r>
            <a:r>
              <a:rPr lang="de-D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. The Space.</a:t>
            </a:r>
          </a:p>
        </p:txBody>
      </p:sp>
    </p:spTree>
    <p:extLst>
      <p:ext uri="{BB962C8B-B14F-4D97-AF65-F5344CB8AC3E}">
        <p14:creationId xmlns:p14="http://schemas.microsoft.com/office/powerpoint/2010/main" val="95631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7511310" y="11212461"/>
            <a:ext cx="1794139" cy="48844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" name="Textfeld 1"/>
          <p:cNvSpPr txBox="1"/>
          <p:nvPr/>
        </p:nvSpPr>
        <p:spPr>
          <a:xfrm>
            <a:off x="251520" y="260648"/>
            <a:ext cx="22299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 smtClean="0">
                <a:latin typeface="Avenir Book" charset="0"/>
                <a:ea typeface="Avenir Book" charset="0"/>
                <a:cs typeface="Avenir Book" charset="0"/>
              </a:rPr>
              <a:t>Universal Tray</a:t>
            </a:r>
            <a:endParaRPr lang="de-DE" sz="2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052474" y="5301208"/>
            <a:ext cx="216024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IMM_logo-freigestell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4072" y="255941"/>
            <a:ext cx="688407" cy="59203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7" name="Gerade Verbindung 6"/>
          <p:cNvCxnSpPr/>
          <p:nvPr/>
        </p:nvCxnSpPr>
        <p:spPr>
          <a:xfrm>
            <a:off x="366058" y="806253"/>
            <a:ext cx="766232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 9">
            <a:extLst>
              <a:ext uri="{FF2B5EF4-FFF2-40B4-BE49-F238E27FC236}">
                <a16:creationId xmlns="" xmlns:a16="http://schemas.microsoft.com/office/drawing/2014/main" id="{941E1BF8-D7DA-41B8-A127-3BF8F28465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228" y="1264552"/>
            <a:ext cx="7270773" cy="46916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/>
          <p:cNvSpPr txBox="1"/>
          <p:nvPr/>
        </p:nvSpPr>
        <p:spPr>
          <a:xfrm>
            <a:off x="251520" y="6453336"/>
            <a:ext cx="36423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KICK-OFF #IMM2018 - 21.3.2018 bei </a:t>
            </a:r>
            <a:r>
              <a:rPr lang="de-DE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Firestarters</a:t>
            </a:r>
            <a:r>
              <a:rPr lang="de-D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. The Space.</a:t>
            </a:r>
          </a:p>
        </p:txBody>
      </p:sp>
    </p:spTree>
    <p:extLst>
      <p:ext uri="{BB962C8B-B14F-4D97-AF65-F5344CB8AC3E}">
        <p14:creationId xmlns:p14="http://schemas.microsoft.com/office/powerpoint/2010/main" val="109797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7511310" y="11212461"/>
            <a:ext cx="1794139" cy="48844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" name="Textfeld 1"/>
          <p:cNvSpPr txBox="1"/>
          <p:nvPr/>
        </p:nvSpPr>
        <p:spPr>
          <a:xfrm>
            <a:off x="251520" y="260648"/>
            <a:ext cx="38601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 smtClean="0">
                <a:latin typeface="Avenir Book" charset="0"/>
                <a:ea typeface="Avenir Book" charset="0"/>
                <a:cs typeface="Avenir Book" charset="0"/>
              </a:rPr>
              <a:t>Universal Tray – benötigt</a:t>
            </a:r>
            <a:endParaRPr lang="de-DE" sz="2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052474" y="5301208"/>
            <a:ext cx="216024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IMM_logo-freigestell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4072" y="255941"/>
            <a:ext cx="688407" cy="59203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7" name="Gerade Verbindung 6"/>
          <p:cNvCxnSpPr/>
          <p:nvPr/>
        </p:nvCxnSpPr>
        <p:spPr>
          <a:xfrm>
            <a:off x="366058" y="806253"/>
            <a:ext cx="766232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 9">
            <a:extLst>
              <a:ext uri="{FF2B5EF4-FFF2-40B4-BE49-F238E27FC236}">
                <a16:creationId xmlns="" xmlns:a16="http://schemas.microsoft.com/office/drawing/2014/main" id="{941E1BF8-D7DA-41B8-A127-3BF8F28465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228" y="1264552"/>
            <a:ext cx="7270773" cy="469164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hteck 12"/>
          <p:cNvSpPr/>
          <p:nvPr/>
        </p:nvSpPr>
        <p:spPr>
          <a:xfrm>
            <a:off x="874227" y="1250233"/>
            <a:ext cx="7270773" cy="4705961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259631" y="2449928"/>
            <a:ext cx="662473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SzPct val="45000"/>
            </a:pPr>
            <a:endParaRPr lang="de-AT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0" algn="ctr">
              <a:lnSpc>
                <a:spcPct val="150000"/>
              </a:lnSpc>
              <a:buSzPct val="45000"/>
            </a:pPr>
            <a:r>
              <a:rPr lang="de-AT" sz="2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CAD Designer und</a:t>
            </a:r>
          </a:p>
          <a:p>
            <a:pPr lvl="0" algn="ctr">
              <a:lnSpc>
                <a:spcPct val="150000"/>
              </a:lnSpc>
              <a:buSzPct val="45000"/>
            </a:pPr>
            <a:r>
              <a:rPr lang="de-AT" sz="2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Spritzguss-Techniker</a:t>
            </a:r>
            <a:endParaRPr lang="de-AT" sz="2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51520" y="6453336"/>
            <a:ext cx="36423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KICK-OFF #IMM2018 - 21.3.2018 bei </a:t>
            </a:r>
            <a:r>
              <a:rPr lang="de-DE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Firestarters</a:t>
            </a:r>
            <a:r>
              <a:rPr lang="de-D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. The Space.</a:t>
            </a:r>
          </a:p>
        </p:txBody>
      </p:sp>
    </p:spTree>
    <p:extLst>
      <p:ext uri="{BB962C8B-B14F-4D97-AF65-F5344CB8AC3E}">
        <p14:creationId xmlns:p14="http://schemas.microsoft.com/office/powerpoint/2010/main" val="26007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7511310" y="11212461"/>
            <a:ext cx="1794139" cy="48844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" name="Textfeld 1"/>
          <p:cNvSpPr txBox="1"/>
          <p:nvPr/>
        </p:nvSpPr>
        <p:spPr>
          <a:xfrm>
            <a:off x="251520" y="260648"/>
            <a:ext cx="402103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 smtClean="0">
                <a:latin typeface="Avenir Book" charset="0"/>
                <a:ea typeface="Avenir Book" charset="0"/>
                <a:cs typeface="Avenir Book" charset="0"/>
              </a:rPr>
              <a:t>Crowdfunding Kampagne</a:t>
            </a:r>
            <a:endParaRPr lang="de-DE" sz="2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052474" y="5301208"/>
            <a:ext cx="216024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IMM_logo-freigestell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4072" y="255941"/>
            <a:ext cx="688407" cy="59203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7" name="Gerade Verbindung 6"/>
          <p:cNvCxnSpPr/>
          <p:nvPr/>
        </p:nvCxnSpPr>
        <p:spPr>
          <a:xfrm>
            <a:off x="366058" y="806253"/>
            <a:ext cx="766232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259631" y="2449928"/>
            <a:ext cx="662473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SzPct val="45000"/>
            </a:pPr>
            <a:endParaRPr lang="de-AT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0" algn="ctr">
              <a:lnSpc>
                <a:spcPct val="150000"/>
              </a:lnSpc>
              <a:buSzPct val="45000"/>
            </a:pPr>
            <a:r>
              <a:rPr lang="de-AT" sz="2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CAD Designer und</a:t>
            </a:r>
          </a:p>
          <a:p>
            <a:pPr lvl="0" algn="ctr">
              <a:lnSpc>
                <a:spcPct val="150000"/>
              </a:lnSpc>
              <a:buSzPct val="45000"/>
            </a:pPr>
            <a:r>
              <a:rPr lang="de-AT" sz="2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Spritzguss-Techniker</a:t>
            </a:r>
            <a:endParaRPr lang="de-AT" sz="2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6" name="Bild 15">
            <a:extLst>
              <a:ext uri="{FF2B5EF4-FFF2-40B4-BE49-F238E27FC236}">
                <a16:creationId xmlns="" xmlns:a16="http://schemas.microsoft.com/office/drawing/2014/main" id="{6D631F4A-8811-4726-898E-C1F79F0D0CC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1056" y="1188097"/>
            <a:ext cx="8551423" cy="484838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feld 9"/>
          <p:cNvSpPr txBox="1"/>
          <p:nvPr/>
        </p:nvSpPr>
        <p:spPr>
          <a:xfrm>
            <a:off x="251520" y="6453336"/>
            <a:ext cx="36423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KICK-OFF #IMM2018 - 21.3.2018 bei </a:t>
            </a:r>
            <a:r>
              <a:rPr lang="de-DE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Firestarters</a:t>
            </a:r>
            <a:r>
              <a:rPr lang="de-D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. The Space.</a:t>
            </a:r>
          </a:p>
        </p:txBody>
      </p:sp>
    </p:spTree>
    <p:extLst>
      <p:ext uri="{BB962C8B-B14F-4D97-AF65-F5344CB8AC3E}">
        <p14:creationId xmlns:p14="http://schemas.microsoft.com/office/powerpoint/2010/main" val="89953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7511310" y="11212461"/>
            <a:ext cx="1794139" cy="48844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" name="Textfeld 1"/>
          <p:cNvSpPr txBox="1"/>
          <p:nvPr/>
        </p:nvSpPr>
        <p:spPr>
          <a:xfrm>
            <a:off x="251520" y="260648"/>
            <a:ext cx="56881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 smtClean="0">
                <a:latin typeface="Avenir Book" charset="0"/>
                <a:ea typeface="Avenir Book" charset="0"/>
                <a:cs typeface="Avenir Book" charset="0"/>
              </a:rPr>
              <a:t>Crowdfunding Kampagne – benötigt</a:t>
            </a:r>
            <a:endParaRPr lang="de-DE" sz="26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052474" y="5301208"/>
            <a:ext cx="216024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5" name="IMM_logo-freigestell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4072" y="255941"/>
            <a:ext cx="688407" cy="59203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7" name="Gerade Verbindung 6"/>
          <p:cNvCxnSpPr/>
          <p:nvPr/>
        </p:nvCxnSpPr>
        <p:spPr>
          <a:xfrm>
            <a:off x="366058" y="806253"/>
            <a:ext cx="766232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259631" y="2449928"/>
            <a:ext cx="662473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SzPct val="45000"/>
            </a:pPr>
            <a:endParaRPr lang="de-AT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0" algn="ctr">
              <a:lnSpc>
                <a:spcPct val="150000"/>
              </a:lnSpc>
              <a:buSzPct val="45000"/>
            </a:pPr>
            <a:r>
              <a:rPr lang="de-AT" sz="2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CAD Designer und</a:t>
            </a:r>
          </a:p>
          <a:p>
            <a:pPr lvl="0" algn="ctr">
              <a:lnSpc>
                <a:spcPct val="150000"/>
              </a:lnSpc>
              <a:buSzPct val="45000"/>
            </a:pPr>
            <a:r>
              <a:rPr lang="de-AT" sz="2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Spritzguss-Techniker</a:t>
            </a:r>
            <a:endParaRPr lang="de-AT" sz="2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16" name="Bild 15">
            <a:extLst>
              <a:ext uri="{FF2B5EF4-FFF2-40B4-BE49-F238E27FC236}">
                <a16:creationId xmlns="" xmlns:a16="http://schemas.microsoft.com/office/drawing/2014/main" id="{6D631F4A-8811-4726-898E-C1F79F0D0CC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1056" y="1188097"/>
            <a:ext cx="8551423" cy="484838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eck 9"/>
          <p:cNvSpPr/>
          <p:nvPr/>
        </p:nvSpPr>
        <p:spPr>
          <a:xfrm>
            <a:off x="330712" y="1188097"/>
            <a:ext cx="8561767" cy="4848383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259631" y="2651555"/>
            <a:ext cx="66247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SzPct val="45000"/>
            </a:pPr>
            <a:r>
              <a:rPr lang="de-AT" sz="24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Organisator</a:t>
            </a:r>
            <a:endParaRPr lang="de-AT" sz="2400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lvl="0" algn="ctr">
              <a:lnSpc>
                <a:spcPct val="150000"/>
              </a:lnSpc>
              <a:buSzPct val="45000"/>
            </a:pPr>
            <a:r>
              <a:rPr lang="de-AT" sz="2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Hardware-Designer</a:t>
            </a:r>
          </a:p>
          <a:p>
            <a:pPr lvl="0" algn="ctr">
              <a:lnSpc>
                <a:spcPct val="150000"/>
              </a:lnSpc>
              <a:buSzPct val="45000"/>
            </a:pPr>
            <a:r>
              <a:rPr lang="de-AT" sz="24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Web-Designer</a:t>
            </a:r>
            <a:endParaRPr lang="de-AT" sz="24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51520" y="6453336"/>
            <a:ext cx="36423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KICK-OFF #IMM2018 - 21.3.2018 bei </a:t>
            </a:r>
            <a:r>
              <a:rPr lang="de-DE" sz="1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Firestarters</a:t>
            </a:r>
            <a:r>
              <a:rPr lang="de-DE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. The Space.</a:t>
            </a:r>
          </a:p>
        </p:txBody>
      </p:sp>
    </p:spTree>
    <p:extLst>
      <p:ext uri="{BB962C8B-B14F-4D97-AF65-F5344CB8AC3E}">
        <p14:creationId xmlns:p14="http://schemas.microsoft.com/office/powerpoint/2010/main" val="24684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Macintosh PowerPoint</Application>
  <PresentationFormat>Bildschirmpräsentation (4:3)</PresentationFormat>
  <Paragraphs>70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 Unicode MS</vt:lpstr>
      <vt:lpstr>Avenir Book</vt:lpstr>
      <vt:lpstr>Calibri</vt:lpstr>
      <vt:lpstr>Liberation Sans</vt:lpstr>
      <vt:lpstr>Arial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Xella @ Web Erste Vorüberlegungen</dc:title>
  <dc:creator>Sandra</dc:creator>
  <cp:lastModifiedBy>Microsoft Office-Anwender</cp:lastModifiedBy>
  <cp:revision>1276</cp:revision>
  <cp:lastPrinted>2016-10-19T10:28:37Z</cp:lastPrinted>
  <dcterms:created xsi:type="dcterms:W3CDTF">2014-05-05T03:20:25Z</dcterms:created>
  <dcterms:modified xsi:type="dcterms:W3CDTF">2018-03-21T12:46:55Z</dcterms:modified>
</cp:coreProperties>
</file>