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63" r:id="rId14"/>
    <p:sldId id="264" r:id="rId15"/>
    <p:sldId id="268" r:id="rId16"/>
    <p:sldId id="269" r:id="rId17"/>
    <p:sldId id="270" r:id="rId18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Grafik 34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" name="Grafik 35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2" name="Grafik 71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3" name="Grafik 72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9" name="Grafik 108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0" name="Grafik 109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de-AT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15"/>
          <a:stretch/>
        </p:blipFill>
        <p:spPr>
          <a:xfrm>
            <a:off x="0" y="0"/>
            <a:ext cx="12190320" cy="685620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de-AT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Titeltextes durch Klicken bearbeiten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AT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de-AT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Zweite Gliederungsebene</a:t>
            </a: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AT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Dritte Gliederungsebene</a:t>
            </a:r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de-AT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Vierte Gliederungsebene</a:t>
            </a:r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AT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Fünfte Gliederungsebene</a:t>
            </a:r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AT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Sechste Gliederungsebene</a:t>
            </a:r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AT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/>
          <p:nvPr/>
        </p:nvPicPr>
        <p:blipFill>
          <a:blip r:embed="rId15"/>
          <a:stretch/>
        </p:blipFill>
        <p:spPr>
          <a:xfrm>
            <a:off x="0" y="0"/>
            <a:ext cx="12190320" cy="6856200"/>
          </a:xfrm>
          <a:prstGeom prst="rect">
            <a:avLst/>
          </a:prstGeom>
          <a:ln>
            <a:noFill/>
          </a:ln>
        </p:spPr>
      </p:pic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de-AT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Titeltextes durch Klicken bearbeiten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AT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de-AT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Zweite Gliederungsebene</a:t>
            </a: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AT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Dritte Gliederungsebene</a:t>
            </a:r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de-AT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Vierte Gliederungsebene</a:t>
            </a:r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AT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Fünfte Gliederungsebene</a:t>
            </a:r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AT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Sechste Gliederungsebene</a:t>
            </a:r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AT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/>
          <p:cNvPicPr/>
          <p:nvPr/>
        </p:nvPicPr>
        <p:blipFill>
          <a:blip r:embed="rId15"/>
          <a:stretch/>
        </p:blipFill>
        <p:spPr>
          <a:xfrm>
            <a:off x="0" y="0"/>
            <a:ext cx="12190320" cy="6856200"/>
          </a:xfrm>
          <a:prstGeom prst="rect">
            <a:avLst/>
          </a:prstGeom>
          <a:ln>
            <a:noFill/>
          </a:ln>
        </p:spPr>
      </p:pic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de-AT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Titeltextes durch Klicken bearbeiten</a:t>
            </a: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AT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de-AT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Zweite Gliederungsebene</a:t>
            </a: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AT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Dritte Gliederungsebene</a:t>
            </a:r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de-AT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Vierte Gliederungsebene</a:t>
            </a:r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AT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Fünfte Gliederungsebene</a:t>
            </a:r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AT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Sechste Gliederungsebene</a:t>
            </a:r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AT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1876320" y="1122480"/>
            <a:ext cx="8789760" cy="238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de-AT" sz="48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Padframe Generator for RTL2GDS flow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1876320" y="3602160"/>
            <a:ext cx="8789760" cy="165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AT" sz="2000" b="0" strike="noStrike" cap="all" spc="-1" dirty="0"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Philipp Gühring pg@futureware.at</a:t>
            </a:r>
            <a:endParaRPr lang="de-AT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CustomShape 3"/>
          <p:cNvSpPr/>
          <p:nvPr/>
        </p:nvSpPr>
        <p:spPr>
          <a:xfrm>
            <a:off x="7525440" y="6380640"/>
            <a:ext cx="27414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de-AT" sz="105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13.10.2018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4"/>
          <p:cNvSpPr/>
          <p:nvPr/>
        </p:nvSpPr>
        <p:spPr>
          <a:xfrm>
            <a:off x="2324160" y="6380640"/>
            <a:ext cx="512316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AT" sz="105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www.vlsisystemdesign.com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CustomShape 5"/>
          <p:cNvSpPr/>
          <p:nvPr/>
        </p:nvSpPr>
        <p:spPr>
          <a:xfrm>
            <a:off x="10344960" y="6380640"/>
            <a:ext cx="7693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CustomShape 6"/>
          <p:cNvSpPr/>
          <p:nvPr/>
        </p:nvSpPr>
        <p:spPr>
          <a:xfrm>
            <a:off x="4573440" y="-360"/>
            <a:ext cx="304308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de-AT" sz="2000" b="0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VSDOpen Conference 2018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7" name="Grafik 116"/>
          <p:cNvPicPr/>
          <p:nvPr/>
        </p:nvPicPr>
        <p:blipFill>
          <a:blip r:embed="rId2"/>
          <a:stretch/>
        </p:blipFill>
        <p:spPr>
          <a:xfrm>
            <a:off x="7818120" y="3456000"/>
            <a:ext cx="2764800" cy="2734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1141560" y="609480"/>
            <a:ext cx="9904320" cy="190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de-AT" sz="36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Completed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de-AT" sz="36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Chip: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CustomShape 2"/>
          <p:cNvSpPr/>
          <p:nvPr/>
        </p:nvSpPr>
        <p:spPr>
          <a:xfrm>
            <a:off x="1141560" y="4404600"/>
            <a:ext cx="3193560" cy="57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CustomShape 3"/>
          <p:cNvSpPr/>
          <p:nvPr/>
        </p:nvSpPr>
        <p:spPr>
          <a:xfrm>
            <a:off x="1141560" y="4980960"/>
            <a:ext cx="3193560" cy="81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CustomShape 4"/>
          <p:cNvSpPr/>
          <p:nvPr/>
        </p:nvSpPr>
        <p:spPr>
          <a:xfrm>
            <a:off x="4489200" y="4404600"/>
            <a:ext cx="3198600" cy="57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CustomShape 5"/>
          <p:cNvSpPr/>
          <p:nvPr/>
        </p:nvSpPr>
        <p:spPr>
          <a:xfrm>
            <a:off x="4487760" y="4980960"/>
            <a:ext cx="3198600" cy="80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CustomShape 6"/>
          <p:cNvSpPr/>
          <p:nvPr/>
        </p:nvSpPr>
        <p:spPr>
          <a:xfrm>
            <a:off x="7852680" y="4404600"/>
            <a:ext cx="3188880" cy="57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CustomShape 7"/>
          <p:cNvSpPr/>
          <p:nvPr/>
        </p:nvSpPr>
        <p:spPr>
          <a:xfrm>
            <a:off x="7852320" y="4980960"/>
            <a:ext cx="3193200" cy="80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CustomShape 8"/>
          <p:cNvSpPr/>
          <p:nvPr/>
        </p:nvSpPr>
        <p:spPr>
          <a:xfrm>
            <a:off x="7525440" y="6380640"/>
            <a:ext cx="27414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de-AT" sz="105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13.10.2018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CustomShape 9"/>
          <p:cNvSpPr/>
          <p:nvPr/>
        </p:nvSpPr>
        <p:spPr>
          <a:xfrm>
            <a:off x="2324160" y="6380640"/>
            <a:ext cx="512316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AT" sz="105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www.vlsisystemdesign.com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CustomShape 10"/>
          <p:cNvSpPr/>
          <p:nvPr/>
        </p:nvSpPr>
        <p:spPr>
          <a:xfrm>
            <a:off x="10344960" y="6380640"/>
            <a:ext cx="7693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4" name="CustomShape 11"/>
          <p:cNvSpPr/>
          <p:nvPr/>
        </p:nvSpPr>
        <p:spPr>
          <a:xfrm>
            <a:off x="4573440" y="-360"/>
            <a:ext cx="304308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de-AT" sz="2000" b="0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VSDOpen Conference 2018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5" name="Grafik 234"/>
          <p:cNvPicPr/>
          <p:nvPr/>
        </p:nvPicPr>
        <p:blipFill>
          <a:blip r:embed="rId2"/>
          <a:stretch/>
        </p:blipFill>
        <p:spPr>
          <a:xfrm>
            <a:off x="4824000" y="774360"/>
            <a:ext cx="5475960" cy="541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1141560" y="609480"/>
            <a:ext cx="9904320" cy="190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de-AT" sz="3600" b="0" strike="noStrike" cap="all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Automatic </a:t>
            </a:r>
            <a:r>
              <a:rPr lang="de-AT" sz="3600" b="0" strike="noStrike" cap="all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mapping</a:t>
            </a:r>
            <a:r>
              <a:rPr lang="de-AT" sz="3600" b="0" strike="noStrike" cap="all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 </a:t>
            </a:r>
            <a:r>
              <a:rPr lang="de-AT" sz="3600" b="0" strike="noStrike" cap="all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of</a:t>
            </a:r>
            <a:r>
              <a:rPr lang="de-AT" sz="3600" b="0" strike="noStrike" cap="all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 </a:t>
            </a:r>
            <a:r>
              <a:rPr lang="de-AT" sz="3600" b="0" strike="noStrike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pad </a:t>
            </a:r>
            <a:r>
              <a:rPr lang="de-AT" sz="3600" b="0" strike="noStrike" cap="all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types</a:t>
            </a:r>
            <a:r>
              <a:rPr lang="de-AT" sz="3600" b="0" strike="noStrike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:</a:t>
            </a:r>
            <a:endParaRPr lang="de-AT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1141560" y="4404600"/>
            <a:ext cx="3193560" cy="57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ustomShape 3"/>
          <p:cNvSpPr/>
          <p:nvPr/>
        </p:nvSpPr>
        <p:spPr>
          <a:xfrm>
            <a:off x="1141560" y="4980960"/>
            <a:ext cx="3193560" cy="81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CustomShape 4"/>
          <p:cNvSpPr/>
          <p:nvPr/>
        </p:nvSpPr>
        <p:spPr>
          <a:xfrm>
            <a:off x="4489200" y="4404600"/>
            <a:ext cx="3198600" cy="57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CustomShape 5"/>
          <p:cNvSpPr/>
          <p:nvPr/>
        </p:nvSpPr>
        <p:spPr>
          <a:xfrm>
            <a:off x="4487760" y="4980960"/>
            <a:ext cx="3198600" cy="80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CustomShape 6"/>
          <p:cNvSpPr/>
          <p:nvPr/>
        </p:nvSpPr>
        <p:spPr>
          <a:xfrm>
            <a:off x="7852680" y="4404600"/>
            <a:ext cx="3188880" cy="57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" name="CustomShape 7"/>
          <p:cNvSpPr/>
          <p:nvPr/>
        </p:nvSpPr>
        <p:spPr>
          <a:xfrm>
            <a:off x="7852320" y="4980960"/>
            <a:ext cx="3193200" cy="80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CustomShape 8"/>
          <p:cNvSpPr/>
          <p:nvPr/>
        </p:nvSpPr>
        <p:spPr>
          <a:xfrm>
            <a:off x="7525440" y="6380640"/>
            <a:ext cx="27414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de-AT" sz="105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13.10.2018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CustomShape 9"/>
          <p:cNvSpPr/>
          <p:nvPr/>
        </p:nvSpPr>
        <p:spPr>
          <a:xfrm>
            <a:off x="2324160" y="6380640"/>
            <a:ext cx="512316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AT" sz="105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www.vlsisystemdesign.com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CustomShape 10"/>
          <p:cNvSpPr/>
          <p:nvPr/>
        </p:nvSpPr>
        <p:spPr>
          <a:xfrm>
            <a:off x="10344960" y="6380640"/>
            <a:ext cx="7693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CustomShape 11"/>
          <p:cNvSpPr/>
          <p:nvPr/>
        </p:nvSpPr>
        <p:spPr>
          <a:xfrm>
            <a:off x="4573440" y="-360"/>
            <a:ext cx="304308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de-AT" sz="2000" b="0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VSDOpen Conference 2018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87" name="Table 12"/>
          <p:cNvGraphicFramePr/>
          <p:nvPr>
            <p:extLst>
              <p:ext uri="{D42A27DB-BD31-4B8C-83A1-F6EECF244321}">
                <p14:modId xmlns:p14="http://schemas.microsoft.com/office/powerpoint/2010/main" val="4044380428"/>
              </p:ext>
            </p:extLst>
          </p:nvPr>
        </p:nvGraphicFramePr>
        <p:xfrm>
          <a:off x="1153632" y="2060848"/>
          <a:ext cx="9575987" cy="3377992"/>
        </p:xfrm>
        <a:graphic>
          <a:graphicData uri="http://schemas.openxmlformats.org/drawingml/2006/table">
            <a:tbl>
              <a:tblPr/>
              <a:tblGrid>
                <a:gridCol w="2673910"/>
                <a:gridCol w="2027736"/>
                <a:gridCol w="1899647"/>
                <a:gridCol w="2974694"/>
              </a:tblGrid>
              <a:tr h="353983">
                <a:tc gridSpan="4">
                  <a:txBody>
                    <a:bodyPr/>
                    <a:lstStyle/>
                    <a:p>
                      <a:pPr>
                        <a:lnSpc>
                          <a:spcPts val="25"/>
                        </a:lnSpc>
                      </a:pPr>
                      <a:endParaRPr lang="de-AT" sz="1800" b="0" strike="noStrike" spc="-1" dirty="0" smtClean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ts val="25"/>
                        </a:lnSpc>
                      </a:pPr>
                      <a:endParaRPr lang="de-AT" sz="1800" b="0" strike="noStrike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ts val="25"/>
                        </a:lnSpc>
                      </a:pPr>
                      <a:endParaRPr lang="de-AT" sz="1800" b="0" strike="noStrike" spc="-1" dirty="0" smtClean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</a:endParaRPr>
                    </a:p>
                    <a:p>
                      <a:pPr>
                        <a:lnSpc>
                          <a:spcPts val="25"/>
                        </a:lnSpc>
                      </a:pPr>
                      <a:r>
                        <a:rPr lang="de-AT" sz="1800" b="0" strike="noStrike" spc="-1" dirty="0" err="1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signal</a:t>
                      </a:r>
                      <a:r>
                        <a:rPr lang="de-AT" sz="18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 </a:t>
                      </a:r>
                      <a:r>
                        <a:rPr lang="de-AT" sz="1800" b="0" strike="noStrike" spc="-1" dirty="0" err="1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name</a:t>
                      </a:r>
                      <a:r>
                        <a:rPr lang="de-AT" sz="18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 </a:t>
                      </a:r>
                      <a:r>
                        <a:rPr lang="de-AT" sz="1800" b="0" strike="noStrike" spc="-1" dirty="0" err="1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+mn-lt"/>
                        </a:rPr>
                        <a:t>mapping</a:t>
                      </a:r>
                      <a:endParaRPr lang="de-AT" sz="4400" b="0" strike="noStrike" spc="-1" dirty="0" smtClean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+mn-lt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>
                      <a:solidFill>
                        <a:srgbClr val="FFFFFF"/>
                      </a:solidFill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558189">
                <a:tc>
                  <a:txBody>
                    <a:bodyPr/>
                    <a:lstStyle/>
                    <a:p>
                      <a:r>
                        <a:rPr lang="de-AT" sz="1800" b="0" strike="noStrike" spc="-1" dirty="0" err="1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Padname</a:t>
                      </a:r>
                      <a:endParaRPr lang="de-AT" sz="1800" b="0" strike="noStrike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800" b="0" strike="noStrike" spc="-1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XH018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800" b="0" strike="noStrike" spc="-1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Verilog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800" b="0" strike="noStrike" spc="-1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Description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53983">
                <a:tc>
                  <a:txBody>
                    <a:bodyPr/>
                    <a:lstStyle/>
                    <a:p>
                      <a:r>
                        <a:rPr lang="de-AT" sz="900" b="0" strike="noStrike" spc="-1" dirty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QVDD3V3  </a:t>
                      </a:r>
                      <a:endParaRPr lang="de-AT" sz="1800" b="0" strike="noStrike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900" b="0" strike="noStrike" spc="-1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VDDORPADF</a:t>
                      </a:r>
                      <a:endParaRPr lang="de-AT" sz="1800" b="0" strike="noStrike" spc="-1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900" b="0" strike="noStrike" spc="-1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input real</a:t>
                      </a:r>
                      <a:endParaRPr lang="de-AT" sz="1800" b="0" strike="noStrike" spc="-1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900" b="0" strike="noStrike" spc="-1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3.3V core voltage</a:t>
                      </a:r>
                      <a:endParaRPr lang="de-AT" sz="1800" b="0" strike="noStrike" spc="-1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53983">
                <a:tc>
                  <a:txBody>
                    <a:bodyPr/>
                    <a:lstStyle/>
                    <a:p>
                      <a:r>
                        <a:rPr lang="de-AT" sz="900" b="0" strike="noStrike" spc="-1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VDD</a:t>
                      </a:r>
                      <a:endParaRPr lang="de-AT" sz="1800" b="0" strike="noStrike" spc="-1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900" b="0" strike="noStrike" spc="-1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VDDPADF</a:t>
                      </a:r>
                      <a:endParaRPr lang="de-AT" sz="1800" b="0" strike="noStrike" spc="-1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900" b="0" strike="noStrike" spc="-1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input real</a:t>
                      </a:r>
                      <a:endParaRPr lang="de-AT" sz="1800" b="0" strike="noStrike" spc="-1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900" b="0" strike="noStrike" spc="-1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1.8V core voltage</a:t>
                      </a:r>
                      <a:endParaRPr lang="de-AT" sz="1800" b="0" strike="noStrike" spc="-1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53983">
                <a:tc>
                  <a:txBody>
                    <a:bodyPr/>
                    <a:lstStyle/>
                    <a:p>
                      <a:r>
                        <a:rPr lang="de-AT" sz="900" b="0" strike="noStrike" spc="-1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VCC  </a:t>
                      </a:r>
                      <a:endParaRPr lang="de-AT" sz="1800" b="0" strike="noStrike" spc="-1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900" b="0" strike="noStrike" spc="-1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VDDIPADF</a:t>
                      </a:r>
                      <a:endParaRPr lang="de-AT" sz="1800" b="0" strike="noStrike" spc="-1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900" b="0" strike="noStrike" spc="-1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input real</a:t>
                      </a:r>
                      <a:endParaRPr lang="de-AT" sz="1800" b="0" strike="noStrike" spc="-1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900" b="0" strike="noStrike" spc="-1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Supply voltage</a:t>
                      </a:r>
                      <a:endParaRPr lang="de-AT" sz="1800" b="0" strike="noStrike" spc="-1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53983">
                <a:tc>
                  <a:txBody>
                    <a:bodyPr/>
                    <a:lstStyle/>
                    <a:p>
                      <a:r>
                        <a:rPr lang="de-AT" sz="900" b="0" strike="noStrike" spc="-1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GND</a:t>
                      </a:r>
                      <a:endParaRPr lang="de-AT" sz="1800" b="0" strike="noStrike" spc="-1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900" b="0" strike="noStrike" spc="-1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GNDORPADF</a:t>
                      </a:r>
                      <a:endParaRPr lang="de-AT" sz="1800" b="0" strike="noStrike" spc="-1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900" b="0" strike="noStrike" spc="-1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input real</a:t>
                      </a:r>
                      <a:endParaRPr lang="de-AT" sz="1800" b="0" strike="noStrike" spc="-1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900" b="0" strike="noStrike" spc="-1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0V ground</a:t>
                      </a:r>
                      <a:endParaRPr lang="de-AT" sz="1800" b="0" strike="noStrike" spc="-1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36192">
                <a:tc>
                  <a:txBody>
                    <a:bodyPr/>
                    <a:lstStyle/>
                    <a:p>
                      <a:r>
                        <a:rPr lang="de-AT" sz="900" b="0" strike="noStrike" spc="-1" dirty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RESET, </a:t>
                      </a:r>
                      <a:r>
                        <a:rPr lang="de-AT" sz="900" b="0" strike="noStrike" spc="-1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RST,</a:t>
                      </a:r>
                      <a:r>
                        <a:rPr lang="de-AT" sz="900" b="0" strike="noStrike" spc="-1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INPUT</a:t>
                      </a:r>
                      <a:endParaRPr lang="de-AT" sz="1800" b="0" strike="noStrike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900" b="0" strike="noStrike" spc="-1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ICF</a:t>
                      </a:r>
                      <a:endParaRPr lang="de-AT" sz="1800" b="0" strike="noStrike" spc="-1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900" b="0" strike="noStrike" spc="-1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input</a:t>
                      </a:r>
                      <a:endParaRPr lang="de-AT" sz="1800" b="0" strike="noStrike" spc="-1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900" b="0" strike="noStrike" spc="-1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reset signal input</a:t>
                      </a:r>
                      <a:endParaRPr lang="de-AT" sz="1800" b="0" strike="noStrike" spc="-1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53983">
                <a:tc>
                  <a:txBody>
                    <a:bodyPr/>
                    <a:lstStyle/>
                    <a:p>
                      <a:r>
                        <a:rPr lang="de-AT" sz="900" b="0" strike="noStrike" spc="-1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OUT</a:t>
                      </a:r>
                      <a:endParaRPr lang="de-AT" sz="1800" b="0" strike="noStrike" spc="-1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900" b="0" strike="noStrike" spc="-1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BT4F</a:t>
                      </a:r>
                      <a:endParaRPr lang="de-AT" sz="1800" b="0" strike="noStrike" spc="-1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900" b="0" strike="noStrike" spc="-1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output</a:t>
                      </a:r>
                      <a:endParaRPr lang="de-AT" sz="1800" b="0" strike="noStrike" spc="-1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900" b="0" strike="noStrike" spc="-1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Output signals</a:t>
                      </a:r>
                      <a:endParaRPr lang="de-AT" sz="1800" b="0" strike="noStrike" spc="-1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59713">
                <a:tc>
                  <a:txBody>
                    <a:bodyPr/>
                    <a:lstStyle/>
                    <a:p>
                      <a:r>
                        <a:rPr lang="de-AT" sz="900" b="0" strike="noStrike" spc="-1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GPIO  </a:t>
                      </a:r>
                      <a:endParaRPr lang="de-AT" sz="1800" b="0" strike="noStrike" spc="-1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900" b="0" strike="noStrike" spc="-1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BBCUD4F</a:t>
                      </a:r>
                      <a:endParaRPr lang="de-AT" sz="1800" b="0" strike="noStrike" spc="-1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900" b="0" strike="noStrike" spc="-1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inout</a:t>
                      </a:r>
                      <a:endParaRPr lang="de-AT" sz="1800" b="0" strike="noStrike" spc="-1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900" b="0" strike="noStrike" spc="-1" dirty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GPIOs</a:t>
                      </a:r>
                      <a:endParaRPr lang="de-AT" sz="1800" b="0" strike="noStrike" spc="-1" dirty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1141560" y="609480"/>
            <a:ext cx="9904320" cy="190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de-AT" sz="36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For A larger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de-AT" sz="36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Padframe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de-AT" sz="36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Add fillers: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1141560" y="4404600"/>
            <a:ext cx="3193560" cy="57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3"/>
          <p:cNvSpPr/>
          <p:nvPr/>
        </p:nvSpPr>
        <p:spPr>
          <a:xfrm>
            <a:off x="1141560" y="4980960"/>
            <a:ext cx="3193560" cy="81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stomShape 4"/>
          <p:cNvSpPr/>
          <p:nvPr/>
        </p:nvSpPr>
        <p:spPr>
          <a:xfrm>
            <a:off x="4489200" y="4404600"/>
            <a:ext cx="3198600" cy="57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CustomShape 5"/>
          <p:cNvSpPr/>
          <p:nvPr/>
        </p:nvSpPr>
        <p:spPr>
          <a:xfrm>
            <a:off x="4487760" y="4980960"/>
            <a:ext cx="3198600" cy="80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6"/>
          <p:cNvSpPr/>
          <p:nvPr/>
        </p:nvSpPr>
        <p:spPr>
          <a:xfrm>
            <a:off x="7852680" y="4404600"/>
            <a:ext cx="3188880" cy="57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7"/>
          <p:cNvSpPr/>
          <p:nvPr/>
        </p:nvSpPr>
        <p:spPr>
          <a:xfrm>
            <a:off x="7852320" y="4980960"/>
            <a:ext cx="3193200" cy="80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CustomShape 8"/>
          <p:cNvSpPr/>
          <p:nvPr/>
        </p:nvSpPr>
        <p:spPr>
          <a:xfrm>
            <a:off x="7525440" y="6380640"/>
            <a:ext cx="27414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de-AT" sz="105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13.10.2018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CustomShape 9"/>
          <p:cNvSpPr/>
          <p:nvPr/>
        </p:nvSpPr>
        <p:spPr>
          <a:xfrm>
            <a:off x="2324160" y="6380640"/>
            <a:ext cx="512316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AT" sz="105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www.vlsisystemdesign.com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CustomShape 10"/>
          <p:cNvSpPr/>
          <p:nvPr/>
        </p:nvSpPr>
        <p:spPr>
          <a:xfrm>
            <a:off x="10344960" y="6380640"/>
            <a:ext cx="7693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11"/>
          <p:cNvSpPr/>
          <p:nvPr/>
        </p:nvSpPr>
        <p:spPr>
          <a:xfrm>
            <a:off x="4573440" y="-360"/>
            <a:ext cx="304308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de-AT" sz="2000" b="0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VSDOpen Conference 2018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9" name="Grafik 198"/>
          <p:cNvPicPr/>
          <p:nvPr/>
        </p:nvPicPr>
        <p:blipFill>
          <a:blip r:embed="rId2"/>
          <a:stretch/>
        </p:blipFill>
        <p:spPr>
          <a:xfrm>
            <a:off x="4718160" y="648000"/>
            <a:ext cx="5505120" cy="5488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1141560" y="609480"/>
            <a:ext cx="9904320" cy="190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de-AT" sz="36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Future Ideas: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CustomShape 2"/>
          <p:cNvSpPr/>
          <p:nvPr/>
        </p:nvSpPr>
        <p:spPr>
          <a:xfrm>
            <a:off x="1141560" y="4404600"/>
            <a:ext cx="3193560" cy="57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8" name="CustomShape 3"/>
          <p:cNvSpPr/>
          <p:nvPr/>
        </p:nvSpPr>
        <p:spPr>
          <a:xfrm>
            <a:off x="1141560" y="4980960"/>
            <a:ext cx="3193560" cy="81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9" name="CustomShape 4"/>
          <p:cNvSpPr/>
          <p:nvPr/>
        </p:nvSpPr>
        <p:spPr>
          <a:xfrm>
            <a:off x="4489200" y="4404600"/>
            <a:ext cx="3198600" cy="57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0" name="CustomShape 5"/>
          <p:cNvSpPr/>
          <p:nvPr/>
        </p:nvSpPr>
        <p:spPr>
          <a:xfrm>
            <a:off x="4487760" y="4980960"/>
            <a:ext cx="3198600" cy="80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CustomShape 6"/>
          <p:cNvSpPr/>
          <p:nvPr/>
        </p:nvSpPr>
        <p:spPr>
          <a:xfrm>
            <a:off x="7852680" y="4404600"/>
            <a:ext cx="3188880" cy="57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2" name="CustomShape 7"/>
          <p:cNvSpPr/>
          <p:nvPr/>
        </p:nvSpPr>
        <p:spPr>
          <a:xfrm>
            <a:off x="7852320" y="4980960"/>
            <a:ext cx="3193200" cy="80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CustomShape 8"/>
          <p:cNvSpPr/>
          <p:nvPr/>
        </p:nvSpPr>
        <p:spPr>
          <a:xfrm>
            <a:off x="7525440" y="6380640"/>
            <a:ext cx="27414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de-AT" sz="105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13.10.2018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CustomShape 9"/>
          <p:cNvSpPr/>
          <p:nvPr/>
        </p:nvSpPr>
        <p:spPr>
          <a:xfrm>
            <a:off x="2324160" y="6380640"/>
            <a:ext cx="512316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AT" sz="105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www.vlsisystemdesign.com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CustomShape 10"/>
          <p:cNvSpPr/>
          <p:nvPr/>
        </p:nvSpPr>
        <p:spPr>
          <a:xfrm>
            <a:off x="10344960" y="6380640"/>
            <a:ext cx="7693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CustomShape 11"/>
          <p:cNvSpPr/>
          <p:nvPr/>
        </p:nvSpPr>
        <p:spPr>
          <a:xfrm>
            <a:off x="4573440" y="-360"/>
            <a:ext cx="304308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de-AT" sz="2000" b="0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VSDOpen Conference 2018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CustomShape 12"/>
          <p:cNvSpPr/>
          <p:nvPr/>
        </p:nvSpPr>
        <p:spPr>
          <a:xfrm>
            <a:off x="864000" y="1944000"/>
            <a:ext cx="11015280" cy="424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28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AT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Enhancing the padframe generator to generate padframes for multiple cores inside the chip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AT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Capability to let the user influence the positioning/order of the pads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AT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make guesses which pads are necessary for the signals overridable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AT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Automatically derive the amount of necessary filler pads for the size of the core so that there is enough space inside the padframe for the core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AT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Adaptation to other cell libraries / process nodes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1141560" y="609480"/>
            <a:ext cx="9904320" cy="190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de-AT" sz="36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Crowdfunding campaign: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CustomShape 2"/>
          <p:cNvSpPr/>
          <p:nvPr/>
        </p:nvSpPr>
        <p:spPr>
          <a:xfrm>
            <a:off x="1141560" y="4404600"/>
            <a:ext cx="3193560" cy="57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CustomShape 3"/>
          <p:cNvSpPr/>
          <p:nvPr/>
        </p:nvSpPr>
        <p:spPr>
          <a:xfrm>
            <a:off x="1141560" y="4980960"/>
            <a:ext cx="3193560" cy="81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CustomShape 4"/>
          <p:cNvSpPr/>
          <p:nvPr/>
        </p:nvSpPr>
        <p:spPr>
          <a:xfrm>
            <a:off x="4489200" y="4404600"/>
            <a:ext cx="3198600" cy="57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5"/>
          <p:cNvSpPr/>
          <p:nvPr/>
        </p:nvSpPr>
        <p:spPr>
          <a:xfrm>
            <a:off x="4487760" y="4980960"/>
            <a:ext cx="3198600" cy="80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CustomShape 6"/>
          <p:cNvSpPr/>
          <p:nvPr/>
        </p:nvSpPr>
        <p:spPr>
          <a:xfrm>
            <a:off x="7852680" y="4404600"/>
            <a:ext cx="3188880" cy="57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4" name="CustomShape 7"/>
          <p:cNvSpPr/>
          <p:nvPr/>
        </p:nvSpPr>
        <p:spPr>
          <a:xfrm>
            <a:off x="7852320" y="4980960"/>
            <a:ext cx="3193200" cy="80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5" name="CustomShape 8"/>
          <p:cNvSpPr/>
          <p:nvPr/>
        </p:nvSpPr>
        <p:spPr>
          <a:xfrm>
            <a:off x="7525440" y="6380640"/>
            <a:ext cx="27414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de-AT" sz="105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13.10.2018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CustomShape 9"/>
          <p:cNvSpPr/>
          <p:nvPr/>
        </p:nvSpPr>
        <p:spPr>
          <a:xfrm>
            <a:off x="2324160" y="6380640"/>
            <a:ext cx="512316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AT" sz="105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www.vlsisystemdesign.com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CustomShape 10"/>
          <p:cNvSpPr/>
          <p:nvPr/>
        </p:nvSpPr>
        <p:spPr>
          <a:xfrm>
            <a:off x="10344960" y="6380640"/>
            <a:ext cx="7693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11"/>
          <p:cNvSpPr/>
          <p:nvPr/>
        </p:nvSpPr>
        <p:spPr>
          <a:xfrm>
            <a:off x="4573440" y="-360"/>
            <a:ext cx="304308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de-AT" sz="2000" b="0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VSDOpen Conference 2018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CustomShape 12"/>
          <p:cNvSpPr/>
          <p:nvPr/>
        </p:nvSpPr>
        <p:spPr>
          <a:xfrm>
            <a:off x="864000" y="1944000"/>
            <a:ext cx="11015280" cy="424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28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AT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Target: OpenSource PDK (Process Design Kit)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AT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Mixed-Signal, ~ 65-180 nm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AT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Will be launched soon: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Noto Sans CJK SC Regular"/>
              </a:rPr>
              <a:t>http://www.futureware.at/CrowdFunding/OpenPDK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Content Placeholder 7"/>
          <p:cNvPicPr/>
          <p:nvPr/>
        </p:nvPicPr>
        <p:blipFill>
          <a:blip r:embed="rId2"/>
          <a:stretch/>
        </p:blipFill>
        <p:spPr>
          <a:xfrm>
            <a:off x="1145880" y="694800"/>
            <a:ext cx="9898200" cy="2381760"/>
          </a:xfrm>
          <a:prstGeom prst="rect">
            <a:avLst/>
          </a:prstGeom>
          <a:ln>
            <a:noFill/>
          </a:ln>
        </p:spPr>
      </p:pic>
      <p:sp>
        <p:nvSpPr>
          <p:cNvPr id="261" name="CustomShape 1"/>
          <p:cNvSpPr/>
          <p:nvPr/>
        </p:nvSpPr>
        <p:spPr>
          <a:xfrm>
            <a:off x="5014800" y="3557520"/>
            <a:ext cx="216072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de-AT" sz="5400" b="0" strike="noStrike" spc="-1">
                <a:solidFill>
                  <a:srgbClr val="853B11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Q &amp; A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CustomShape 2"/>
          <p:cNvSpPr/>
          <p:nvPr/>
        </p:nvSpPr>
        <p:spPr>
          <a:xfrm>
            <a:off x="7525440" y="6380640"/>
            <a:ext cx="27414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de-AT" sz="105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13.10.2018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CustomShape 3"/>
          <p:cNvSpPr/>
          <p:nvPr/>
        </p:nvSpPr>
        <p:spPr>
          <a:xfrm>
            <a:off x="2324160" y="6380640"/>
            <a:ext cx="512316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AT" sz="105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www.vlsisystemdesign.com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CustomShape 4"/>
          <p:cNvSpPr/>
          <p:nvPr/>
        </p:nvSpPr>
        <p:spPr>
          <a:xfrm>
            <a:off x="10344960" y="6380640"/>
            <a:ext cx="7693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5" name="CustomShape 5"/>
          <p:cNvSpPr/>
          <p:nvPr/>
        </p:nvSpPr>
        <p:spPr>
          <a:xfrm>
            <a:off x="4573440" y="-360"/>
            <a:ext cx="304308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de-AT" sz="2000" b="0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VSDOpen Conference 2018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1141560" y="618480"/>
            <a:ext cx="9904320" cy="14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de-AT" sz="36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Abstract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1141560" y="2249640"/>
            <a:ext cx="9904320" cy="353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6800">
              <a:lnSpc>
                <a:spcPct val="120000"/>
              </a:lnSpc>
              <a:buClr>
                <a:srgbClr val="FFFFFF"/>
              </a:buClr>
              <a:buSzPct val="125000"/>
              <a:buFont typeface="Arial"/>
              <a:buChar char="•"/>
            </a:pPr>
            <a:r>
              <a:rPr lang="de-AT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How to use it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800">
              <a:lnSpc>
                <a:spcPct val="120000"/>
              </a:lnSpc>
              <a:buClr>
                <a:srgbClr val="FFFFFF"/>
              </a:buClr>
              <a:buSzPct val="125000"/>
              <a:buFont typeface="Arial"/>
              <a:buChar char="•"/>
            </a:pPr>
            <a:r>
              <a:rPr lang="de-AT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Future goals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</a:pP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CustomShape 3"/>
          <p:cNvSpPr/>
          <p:nvPr/>
        </p:nvSpPr>
        <p:spPr>
          <a:xfrm>
            <a:off x="7525440" y="6380640"/>
            <a:ext cx="27414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de-AT" sz="105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13.10.2018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4"/>
          <p:cNvSpPr/>
          <p:nvPr/>
        </p:nvSpPr>
        <p:spPr>
          <a:xfrm>
            <a:off x="2324160" y="6380640"/>
            <a:ext cx="512316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AT" sz="105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www.vlsisystemdesign.com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CustomShape 5"/>
          <p:cNvSpPr/>
          <p:nvPr/>
        </p:nvSpPr>
        <p:spPr>
          <a:xfrm>
            <a:off x="10344960" y="6380640"/>
            <a:ext cx="7693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CustomShape 6"/>
          <p:cNvSpPr/>
          <p:nvPr/>
        </p:nvSpPr>
        <p:spPr>
          <a:xfrm>
            <a:off x="4573440" y="-360"/>
            <a:ext cx="304308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de-AT" sz="2000" b="0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VSDOpen Conference 2018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1141560" y="618480"/>
            <a:ext cx="9904320" cy="14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de-AT" sz="36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First steps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1141560" y="2095200"/>
            <a:ext cx="9904320" cy="369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6800">
              <a:lnSpc>
                <a:spcPct val="120000"/>
              </a:lnSpc>
              <a:buClr>
                <a:srgbClr val="FFFFFF"/>
              </a:buClr>
              <a:buSzPct val="125000"/>
              <a:buFont typeface="Arial"/>
              <a:buChar char="•"/>
            </a:pPr>
            <a:r>
              <a:rPr lang="de-AT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Login on www.efabless.com</a:t>
            </a:r>
          </a:p>
          <a:p>
            <a:pPr marL="228600" indent="-226800">
              <a:lnSpc>
                <a:spcPct val="120000"/>
              </a:lnSpc>
              <a:buClr>
                <a:srgbClr val="FFFFFF"/>
              </a:buClr>
              <a:buSzPct val="125000"/>
              <a:buFont typeface="Arial"/>
              <a:buChar char="•"/>
            </a:pPr>
            <a:r>
              <a:rPr lang="de-AT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Write </a:t>
            </a:r>
            <a:r>
              <a:rPr lang="de-AT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your</a:t>
            </a:r>
            <a:r>
              <a:rPr lang="de-AT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 </a:t>
            </a:r>
            <a:r>
              <a:rPr lang="de-AT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code</a:t>
            </a:r>
            <a:r>
              <a:rPr lang="de-AT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 in </a:t>
            </a:r>
            <a:r>
              <a:rPr lang="de-AT" sz="2400" b="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Verilog</a:t>
            </a:r>
            <a:endParaRPr lang="de-AT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800">
              <a:lnSpc>
                <a:spcPct val="120000"/>
              </a:lnSpc>
              <a:buClr>
                <a:srgbClr val="FFFFFF"/>
              </a:buClr>
              <a:buSzPct val="125000"/>
              <a:buFont typeface="Arial"/>
              <a:buChar char="•"/>
            </a:pPr>
            <a:r>
              <a:rPr lang="de-AT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Generate</a:t>
            </a:r>
            <a:r>
              <a:rPr lang="de-AT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 a die in </a:t>
            </a:r>
            <a:r>
              <a:rPr lang="de-AT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Qflow</a:t>
            </a:r>
            <a:endParaRPr lang="de-AT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4920">
              <a:lnSpc>
                <a:spcPct val="12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AT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Yosys</a:t>
            </a:r>
            <a:endParaRPr lang="de-AT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4920">
              <a:lnSpc>
                <a:spcPct val="12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AT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Graywolf</a:t>
            </a:r>
            <a:endParaRPr lang="de-AT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4920">
              <a:lnSpc>
                <a:spcPct val="12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AT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Qrouter</a:t>
            </a:r>
            <a:endParaRPr lang="de-AT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4920">
              <a:lnSpc>
                <a:spcPct val="12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AT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Vesta</a:t>
            </a:r>
            <a:endParaRPr lang="de-AT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4920">
              <a:lnSpc>
                <a:spcPct val="12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AT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magic</a:t>
            </a:r>
            <a:endParaRPr lang="de-AT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</a:pPr>
            <a:endParaRPr lang="de-AT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7525440" y="6380640"/>
            <a:ext cx="27414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de-AT" sz="105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13.10.2018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4"/>
          <p:cNvSpPr/>
          <p:nvPr/>
        </p:nvSpPr>
        <p:spPr>
          <a:xfrm>
            <a:off x="2324160" y="6380640"/>
            <a:ext cx="512316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AT" sz="105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www.vlsisystemdesign.com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CustomShape 5"/>
          <p:cNvSpPr/>
          <p:nvPr/>
        </p:nvSpPr>
        <p:spPr>
          <a:xfrm>
            <a:off x="10344960" y="6380640"/>
            <a:ext cx="7693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CustomShape 6"/>
          <p:cNvSpPr/>
          <p:nvPr/>
        </p:nvSpPr>
        <p:spPr>
          <a:xfrm>
            <a:off x="4573440" y="-360"/>
            <a:ext cx="304308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de-AT" sz="2000" b="0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VSDOpen Conference 2018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0" name="Grafik 129"/>
          <p:cNvPicPr/>
          <p:nvPr/>
        </p:nvPicPr>
        <p:blipFill>
          <a:blip r:embed="rId2"/>
          <a:stretch/>
        </p:blipFill>
        <p:spPr>
          <a:xfrm>
            <a:off x="6552000" y="1944000"/>
            <a:ext cx="3877200" cy="3095280"/>
          </a:xfrm>
          <a:prstGeom prst="rect">
            <a:avLst/>
          </a:prstGeom>
          <a:ln>
            <a:noFill/>
          </a:ln>
        </p:spPr>
      </p:pic>
      <p:pic>
        <p:nvPicPr>
          <p:cNvPr id="131" name="Grafik 130"/>
          <p:cNvPicPr/>
          <p:nvPr/>
        </p:nvPicPr>
        <p:blipFill>
          <a:blip r:embed="rId3"/>
          <a:stretch/>
        </p:blipFill>
        <p:spPr>
          <a:xfrm>
            <a:off x="7776000" y="3209760"/>
            <a:ext cx="3742560" cy="3196800"/>
          </a:xfrm>
          <a:prstGeom prst="rect">
            <a:avLst/>
          </a:prstGeom>
          <a:ln>
            <a:noFill/>
          </a:ln>
        </p:spPr>
      </p:pic>
      <p:pic>
        <p:nvPicPr>
          <p:cNvPr id="132" name="Grafik 131"/>
          <p:cNvPicPr/>
          <p:nvPr/>
        </p:nvPicPr>
        <p:blipFill>
          <a:blip r:embed="rId4"/>
          <a:stretch/>
        </p:blipFill>
        <p:spPr>
          <a:xfrm>
            <a:off x="5760000" y="864000"/>
            <a:ext cx="2644560" cy="2879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1141560" y="618480"/>
            <a:ext cx="9904320" cy="14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de-AT" sz="36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First steps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7525440" y="6380640"/>
            <a:ext cx="27414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de-AT" sz="105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13.10.2018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CustomShape 4"/>
          <p:cNvSpPr/>
          <p:nvPr/>
        </p:nvSpPr>
        <p:spPr>
          <a:xfrm>
            <a:off x="2324160" y="6380640"/>
            <a:ext cx="512316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AT" sz="105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www.vlsisystemdesign.com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CustomShape 5"/>
          <p:cNvSpPr/>
          <p:nvPr/>
        </p:nvSpPr>
        <p:spPr>
          <a:xfrm>
            <a:off x="10344960" y="6380640"/>
            <a:ext cx="7693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CustomShape 6"/>
          <p:cNvSpPr/>
          <p:nvPr/>
        </p:nvSpPr>
        <p:spPr>
          <a:xfrm>
            <a:off x="4573440" y="-360"/>
            <a:ext cx="304308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de-AT" sz="2000" b="0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VSDOpen Conference 2018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9" name="Grafik 138"/>
          <p:cNvPicPr/>
          <p:nvPr/>
        </p:nvPicPr>
        <p:blipFill>
          <a:blip r:embed="rId2"/>
          <a:stretch/>
        </p:blipFill>
        <p:spPr>
          <a:xfrm>
            <a:off x="7776000" y="3209760"/>
            <a:ext cx="3742560" cy="3196800"/>
          </a:xfrm>
          <a:prstGeom prst="rect">
            <a:avLst/>
          </a:prstGeom>
          <a:ln>
            <a:noFill/>
          </a:ln>
        </p:spPr>
      </p:pic>
      <p:pic>
        <p:nvPicPr>
          <p:cNvPr id="140" name="Grafik 139"/>
          <p:cNvPicPr/>
          <p:nvPr/>
        </p:nvPicPr>
        <p:blipFill>
          <a:blip r:embed="rId3"/>
          <a:stretch/>
        </p:blipFill>
        <p:spPr>
          <a:xfrm>
            <a:off x="5760000" y="864000"/>
            <a:ext cx="2644560" cy="2879280"/>
          </a:xfrm>
          <a:prstGeom prst="rect">
            <a:avLst/>
          </a:prstGeom>
          <a:ln>
            <a:noFill/>
          </a:ln>
        </p:spPr>
      </p:pic>
      <p:pic>
        <p:nvPicPr>
          <p:cNvPr id="141" name="Grafik 140"/>
          <p:cNvPicPr/>
          <p:nvPr/>
        </p:nvPicPr>
        <p:blipFill>
          <a:blip r:embed="rId4"/>
          <a:stretch/>
        </p:blipFill>
        <p:spPr>
          <a:xfrm>
            <a:off x="6552000" y="1944000"/>
            <a:ext cx="3877200" cy="3095280"/>
          </a:xfrm>
          <a:prstGeom prst="rect">
            <a:avLst/>
          </a:prstGeom>
          <a:ln>
            <a:noFill/>
          </a:ln>
        </p:spPr>
      </p:pic>
      <p:sp>
        <p:nvSpPr>
          <p:cNvPr id="11" name="CustomShape 2"/>
          <p:cNvSpPr/>
          <p:nvPr/>
        </p:nvSpPr>
        <p:spPr>
          <a:xfrm>
            <a:off x="1141560" y="2095200"/>
            <a:ext cx="9904320" cy="369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6800">
              <a:lnSpc>
                <a:spcPct val="120000"/>
              </a:lnSpc>
              <a:buClr>
                <a:srgbClr val="FFFFFF"/>
              </a:buClr>
              <a:buSzPct val="125000"/>
              <a:buFont typeface="Arial"/>
              <a:buChar char="•"/>
            </a:pPr>
            <a:r>
              <a:rPr lang="de-AT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Login on www.efabless.com</a:t>
            </a:r>
          </a:p>
          <a:p>
            <a:pPr marL="228600" indent="-226800">
              <a:lnSpc>
                <a:spcPct val="120000"/>
              </a:lnSpc>
              <a:buClr>
                <a:srgbClr val="FFFFFF"/>
              </a:buClr>
              <a:buSzPct val="125000"/>
              <a:buFont typeface="Arial"/>
              <a:buChar char="•"/>
            </a:pPr>
            <a:r>
              <a:rPr lang="de-AT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Write </a:t>
            </a:r>
            <a:r>
              <a:rPr lang="de-AT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your</a:t>
            </a:r>
            <a:r>
              <a:rPr lang="de-AT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 </a:t>
            </a:r>
            <a:r>
              <a:rPr lang="de-AT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code</a:t>
            </a:r>
            <a:r>
              <a:rPr lang="de-AT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 in </a:t>
            </a:r>
            <a:r>
              <a:rPr lang="de-AT" sz="2400" b="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Verilog</a:t>
            </a:r>
            <a:endParaRPr lang="de-AT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800">
              <a:lnSpc>
                <a:spcPct val="120000"/>
              </a:lnSpc>
              <a:buClr>
                <a:srgbClr val="FFFFFF"/>
              </a:buClr>
              <a:buSzPct val="125000"/>
              <a:buFont typeface="Arial"/>
              <a:buChar char="•"/>
            </a:pPr>
            <a:r>
              <a:rPr lang="de-AT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Generate</a:t>
            </a:r>
            <a:r>
              <a:rPr lang="de-AT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 a die in </a:t>
            </a:r>
            <a:r>
              <a:rPr lang="de-AT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Qflow</a:t>
            </a:r>
            <a:endParaRPr lang="de-AT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4920">
              <a:lnSpc>
                <a:spcPct val="12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AT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Yosys</a:t>
            </a:r>
            <a:endParaRPr lang="de-AT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4920">
              <a:lnSpc>
                <a:spcPct val="12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AT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Graywolf</a:t>
            </a:r>
            <a:endParaRPr lang="de-AT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4920">
              <a:lnSpc>
                <a:spcPct val="12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AT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Qrouter</a:t>
            </a:r>
            <a:endParaRPr lang="de-AT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4920">
              <a:lnSpc>
                <a:spcPct val="12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AT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Vesta</a:t>
            </a:r>
            <a:endParaRPr lang="de-AT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4920">
              <a:lnSpc>
                <a:spcPct val="12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AT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magic</a:t>
            </a:r>
            <a:endParaRPr lang="de-AT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</a:pPr>
            <a:endParaRPr lang="de-AT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1141560" y="618480"/>
            <a:ext cx="9904320" cy="14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de-AT" sz="36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First steps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CustomShape 3"/>
          <p:cNvSpPr/>
          <p:nvPr/>
        </p:nvSpPr>
        <p:spPr>
          <a:xfrm>
            <a:off x="7525440" y="6380640"/>
            <a:ext cx="27414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de-AT" sz="105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13.10.2018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CustomShape 4"/>
          <p:cNvSpPr/>
          <p:nvPr/>
        </p:nvSpPr>
        <p:spPr>
          <a:xfrm>
            <a:off x="2324160" y="6380640"/>
            <a:ext cx="512316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AT" sz="105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www.vlsisystemdesign.com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CustomShape 5"/>
          <p:cNvSpPr/>
          <p:nvPr/>
        </p:nvSpPr>
        <p:spPr>
          <a:xfrm>
            <a:off x="10344960" y="6380640"/>
            <a:ext cx="7693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6"/>
          <p:cNvSpPr/>
          <p:nvPr/>
        </p:nvSpPr>
        <p:spPr>
          <a:xfrm>
            <a:off x="4573440" y="-360"/>
            <a:ext cx="304308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de-AT" sz="2000" b="0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VSDOpen Conference 2018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8" name="Grafik 147"/>
          <p:cNvPicPr/>
          <p:nvPr/>
        </p:nvPicPr>
        <p:blipFill>
          <a:blip r:embed="rId2"/>
          <a:stretch/>
        </p:blipFill>
        <p:spPr>
          <a:xfrm>
            <a:off x="6552000" y="1944000"/>
            <a:ext cx="3877200" cy="3095280"/>
          </a:xfrm>
          <a:prstGeom prst="rect">
            <a:avLst/>
          </a:prstGeom>
          <a:ln>
            <a:noFill/>
          </a:ln>
        </p:spPr>
      </p:pic>
      <p:pic>
        <p:nvPicPr>
          <p:cNvPr id="149" name="Grafik 148"/>
          <p:cNvPicPr/>
          <p:nvPr/>
        </p:nvPicPr>
        <p:blipFill>
          <a:blip r:embed="rId3"/>
          <a:stretch/>
        </p:blipFill>
        <p:spPr>
          <a:xfrm>
            <a:off x="5760000" y="864000"/>
            <a:ext cx="2644560" cy="2879280"/>
          </a:xfrm>
          <a:prstGeom prst="rect">
            <a:avLst/>
          </a:prstGeom>
          <a:ln>
            <a:noFill/>
          </a:ln>
        </p:spPr>
      </p:pic>
      <p:pic>
        <p:nvPicPr>
          <p:cNvPr id="150" name="Grafik 149"/>
          <p:cNvPicPr/>
          <p:nvPr/>
        </p:nvPicPr>
        <p:blipFill>
          <a:blip r:embed="rId4"/>
          <a:stretch/>
        </p:blipFill>
        <p:spPr>
          <a:xfrm>
            <a:off x="7776000" y="3209760"/>
            <a:ext cx="3742560" cy="3196800"/>
          </a:xfrm>
          <a:prstGeom prst="rect">
            <a:avLst/>
          </a:prstGeom>
          <a:ln>
            <a:noFill/>
          </a:ln>
        </p:spPr>
      </p:pic>
      <p:sp>
        <p:nvSpPr>
          <p:cNvPr id="11" name="CustomShape 2"/>
          <p:cNvSpPr/>
          <p:nvPr/>
        </p:nvSpPr>
        <p:spPr>
          <a:xfrm>
            <a:off x="1141560" y="2095200"/>
            <a:ext cx="9904320" cy="369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6800">
              <a:lnSpc>
                <a:spcPct val="120000"/>
              </a:lnSpc>
              <a:buClr>
                <a:srgbClr val="FFFFFF"/>
              </a:buClr>
              <a:buSzPct val="125000"/>
              <a:buFont typeface="Arial"/>
              <a:buChar char="•"/>
            </a:pPr>
            <a:r>
              <a:rPr lang="de-AT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Login on www.efabless.com</a:t>
            </a:r>
          </a:p>
          <a:p>
            <a:pPr marL="228600" indent="-226800">
              <a:lnSpc>
                <a:spcPct val="120000"/>
              </a:lnSpc>
              <a:buClr>
                <a:srgbClr val="FFFFFF"/>
              </a:buClr>
              <a:buSzPct val="125000"/>
              <a:buFont typeface="Arial"/>
              <a:buChar char="•"/>
            </a:pPr>
            <a:r>
              <a:rPr lang="de-AT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Write </a:t>
            </a:r>
            <a:r>
              <a:rPr lang="de-AT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your</a:t>
            </a:r>
            <a:r>
              <a:rPr lang="de-AT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 </a:t>
            </a:r>
            <a:r>
              <a:rPr lang="de-AT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code</a:t>
            </a:r>
            <a:r>
              <a:rPr lang="de-AT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 in </a:t>
            </a:r>
            <a:r>
              <a:rPr lang="de-AT" sz="2400" b="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Verilog</a:t>
            </a:r>
            <a:endParaRPr lang="de-AT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800">
              <a:lnSpc>
                <a:spcPct val="120000"/>
              </a:lnSpc>
              <a:buClr>
                <a:srgbClr val="FFFFFF"/>
              </a:buClr>
              <a:buSzPct val="125000"/>
              <a:buFont typeface="Arial"/>
              <a:buChar char="•"/>
            </a:pPr>
            <a:r>
              <a:rPr lang="de-AT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Generate</a:t>
            </a:r>
            <a:r>
              <a:rPr lang="de-AT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 a die in </a:t>
            </a:r>
            <a:r>
              <a:rPr lang="de-AT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Qflow</a:t>
            </a:r>
            <a:endParaRPr lang="de-AT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4920">
              <a:lnSpc>
                <a:spcPct val="12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AT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Yosys</a:t>
            </a:r>
            <a:endParaRPr lang="de-AT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4920">
              <a:lnSpc>
                <a:spcPct val="12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AT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Graywolf</a:t>
            </a:r>
            <a:endParaRPr lang="de-AT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4920">
              <a:lnSpc>
                <a:spcPct val="12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AT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Qrouter</a:t>
            </a:r>
            <a:endParaRPr lang="de-AT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4920">
              <a:lnSpc>
                <a:spcPct val="12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AT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Vesta</a:t>
            </a:r>
            <a:endParaRPr lang="de-AT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4920">
              <a:lnSpc>
                <a:spcPct val="120000"/>
              </a:lnSpc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AT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magic</a:t>
            </a:r>
            <a:endParaRPr lang="de-AT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</a:pPr>
            <a:endParaRPr lang="de-AT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1141560" y="609480"/>
            <a:ext cx="9904320" cy="190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de-AT" sz="36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Generate the Padframe: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1141560" y="4404600"/>
            <a:ext cx="3193560" cy="57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CustomShape 3"/>
          <p:cNvSpPr/>
          <p:nvPr/>
        </p:nvSpPr>
        <p:spPr>
          <a:xfrm>
            <a:off x="1141560" y="4980960"/>
            <a:ext cx="3193560" cy="81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CustomShape 4"/>
          <p:cNvSpPr/>
          <p:nvPr/>
        </p:nvSpPr>
        <p:spPr>
          <a:xfrm>
            <a:off x="4489200" y="4404600"/>
            <a:ext cx="3198600" cy="57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" name="CustomShape 5"/>
          <p:cNvSpPr/>
          <p:nvPr/>
        </p:nvSpPr>
        <p:spPr>
          <a:xfrm>
            <a:off x="4487760" y="4980960"/>
            <a:ext cx="3198600" cy="80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" name="CustomShape 6"/>
          <p:cNvSpPr/>
          <p:nvPr/>
        </p:nvSpPr>
        <p:spPr>
          <a:xfrm>
            <a:off x="7852680" y="4404600"/>
            <a:ext cx="3188880" cy="57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" name="CustomShape 7"/>
          <p:cNvSpPr/>
          <p:nvPr/>
        </p:nvSpPr>
        <p:spPr>
          <a:xfrm>
            <a:off x="7852320" y="4980960"/>
            <a:ext cx="3193200" cy="80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" name="CustomShape 8"/>
          <p:cNvSpPr/>
          <p:nvPr/>
        </p:nvSpPr>
        <p:spPr>
          <a:xfrm>
            <a:off x="7525440" y="6380640"/>
            <a:ext cx="27414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de-AT" sz="105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13.10.2018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CustomShape 9"/>
          <p:cNvSpPr/>
          <p:nvPr/>
        </p:nvSpPr>
        <p:spPr>
          <a:xfrm>
            <a:off x="2324160" y="6380640"/>
            <a:ext cx="512316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AT" sz="105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www.vlsisystemdesign.com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CustomShape 10"/>
          <p:cNvSpPr/>
          <p:nvPr/>
        </p:nvSpPr>
        <p:spPr>
          <a:xfrm>
            <a:off x="10344960" y="6380640"/>
            <a:ext cx="7693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CustomShape 11"/>
          <p:cNvSpPr/>
          <p:nvPr/>
        </p:nvSpPr>
        <p:spPr>
          <a:xfrm>
            <a:off x="4573440" y="-360"/>
            <a:ext cx="304308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de-AT" sz="2000" b="0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VSDOpen Conference 2018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2" name="Grafik 161"/>
          <p:cNvPicPr/>
          <p:nvPr/>
        </p:nvPicPr>
        <p:blipFill>
          <a:blip r:embed="rId2"/>
          <a:stretch/>
        </p:blipFill>
        <p:spPr>
          <a:xfrm>
            <a:off x="1333800" y="2016000"/>
            <a:ext cx="8097480" cy="3671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1141560" y="609480"/>
            <a:ext cx="9904320" cy="190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de-AT" sz="36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Generated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de-AT" sz="36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Padframe: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1141560" y="4404600"/>
            <a:ext cx="3193560" cy="57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CustomShape 3"/>
          <p:cNvSpPr/>
          <p:nvPr/>
        </p:nvSpPr>
        <p:spPr>
          <a:xfrm>
            <a:off x="1141560" y="4980960"/>
            <a:ext cx="3193560" cy="81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CustomShape 4"/>
          <p:cNvSpPr/>
          <p:nvPr/>
        </p:nvSpPr>
        <p:spPr>
          <a:xfrm>
            <a:off x="4489200" y="4404600"/>
            <a:ext cx="3198600" cy="57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CustomShape 5"/>
          <p:cNvSpPr/>
          <p:nvPr/>
        </p:nvSpPr>
        <p:spPr>
          <a:xfrm>
            <a:off x="4487760" y="4980960"/>
            <a:ext cx="3198600" cy="80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6"/>
          <p:cNvSpPr/>
          <p:nvPr/>
        </p:nvSpPr>
        <p:spPr>
          <a:xfrm>
            <a:off x="7852680" y="4404600"/>
            <a:ext cx="3188880" cy="57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CustomShape 7"/>
          <p:cNvSpPr/>
          <p:nvPr/>
        </p:nvSpPr>
        <p:spPr>
          <a:xfrm>
            <a:off x="7852320" y="4980960"/>
            <a:ext cx="3193200" cy="80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CustomShape 8"/>
          <p:cNvSpPr/>
          <p:nvPr/>
        </p:nvSpPr>
        <p:spPr>
          <a:xfrm>
            <a:off x="7525440" y="6380640"/>
            <a:ext cx="27414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de-AT" sz="105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13.10.2018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CustomShape 9"/>
          <p:cNvSpPr/>
          <p:nvPr/>
        </p:nvSpPr>
        <p:spPr>
          <a:xfrm>
            <a:off x="2324160" y="6380640"/>
            <a:ext cx="512316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AT" sz="105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www.vlsisystemdesign.com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CustomShape 10"/>
          <p:cNvSpPr/>
          <p:nvPr/>
        </p:nvSpPr>
        <p:spPr>
          <a:xfrm>
            <a:off x="10344960" y="6380640"/>
            <a:ext cx="7693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CustomShape 11"/>
          <p:cNvSpPr/>
          <p:nvPr/>
        </p:nvSpPr>
        <p:spPr>
          <a:xfrm>
            <a:off x="4573440" y="-360"/>
            <a:ext cx="304308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de-AT" sz="2000" b="0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VSDOpen Conference 2018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4" name="Grafik 173"/>
          <p:cNvPicPr/>
          <p:nvPr/>
        </p:nvPicPr>
        <p:blipFill>
          <a:blip r:embed="rId2"/>
          <a:stretch/>
        </p:blipFill>
        <p:spPr>
          <a:xfrm>
            <a:off x="4824000" y="864360"/>
            <a:ext cx="5254920" cy="5254920"/>
          </a:xfrm>
          <a:prstGeom prst="rect">
            <a:avLst/>
          </a:prstGeom>
          <a:ln>
            <a:noFill/>
          </a:ln>
        </p:spPr>
      </p:pic>
      <p:sp>
        <p:nvSpPr>
          <p:cNvPr id="175" name="CustomShape 12"/>
          <p:cNvSpPr/>
          <p:nvPr/>
        </p:nvSpPr>
        <p:spPr>
          <a:xfrm>
            <a:off x="3024000" y="5760000"/>
            <a:ext cx="1655280" cy="3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de-AT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padframe.mag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1141560" y="609480"/>
            <a:ext cx="9904320" cy="190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de-AT" sz="36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Combine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de-AT" sz="36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Both in 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de-AT" sz="36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magic: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1141560" y="4404600"/>
            <a:ext cx="3193560" cy="57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3"/>
          <p:cNvSpPr/>
          <p:nvPr/>
        </p:nvSpPr>
        <p:spPr>
          <a:xfrm>
            <a:off x="1141560" y="4980960"/>
            <a:ext cx="3193560" cy="81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CustomShape 4"/>
          <p:cNvSpPr/>
          <p:nvPr/>
        </p:nvSpPr>
        <p:spPr>
          <a:xfrm>
            <a:off x="4489200" y="4404600"/>
            <a:ext cx="3198600" cy="57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5"/>
          <p:cNvSpPr/>
          <p:nvPr/>
        </p:nvSpPr>
        <p:spPr>
          <a:xfrm>
            <a:off x="4487760" y="4980960"/>
            <a:ext cx="3198600" cy="80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CustomShape 6"/>
          <p:cNvSpPr/>
          <p:nvPr/>
        </p:nvSpPr>
        <p:spPr>
          <a:xfrm>
            <a:off x="7852680" y="4404600"/>
            <a:ext cx="3188880" cy="57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7"/>
          <p:cNvSpPr/>
          <p:nvPr/>
        </p:nvSpPr>
        <p:spPr>
          <a:xfrm>
            <a:off x="7852320" y="4980960"/>
            <a:ext cx="3193200" cy="80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CustomShape 8"/>
          <p:cNvSpPr/>
          <p:nvPr/>
        </p:nvSpPr>
        <p:spPr>
          <a:xfrm>
            <a:off x="7525440" y="6380640"/>
            <a:ext cx="27414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de-AT" sz="105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13.10.2018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9"/>
          <p:cNvSpPr/>
          <p:nvPr/>
        </p:nvSpPr>
        <p:spPr>
          <a:xfrm>
            <a:off x="2324160" y="6380640"/>
            <a:ext cx="512316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AT" sz="105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www.vlsisystemdesign.com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CustomShape 10"/>
          <p:cNvSpPr/>
          <p:nvPr/>
        </p:nvSpPr>
        <p:spPr>
          <a:xfrm>
            <a:off x="10344960" y="6380640"/>
            <a:ext cx="7693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CustomShape 11"/>
          <p:cNvSpPr/>
          <p:nvPr/>
        </p:nvSpPr>
        <p:spPr>
          <a:xfrm>
            <a:off x="4573440" y="-360"/>
            <a:ext cx="304308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de-AT" sz="2000" b="0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VSDOpen Conference 2018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1" name="Grafik 210"/>
          <p:cNvPicPr/>
          <p:nvPr/>
        </p:nvPicPr>
        <p:blipFill>
          <a:blip r:embed="rId2"/>
          <a:srcRect l="4326" t="3764" r="4910" b="3292"/>
          <a:stretch/>
        </p:blipFill>
        <p:spPr>
          <a:xfrm>
            <a:off x="4521960" y="855720"/>
            <a:ext cx="5326920" cy="532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1141560" y="609480"/>
            <a:ext cx="9904320" cy="190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de-AT" sz="36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manual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de-AT" sz="36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Toplevel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de-AT" sz="360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Routing: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1141560" y="4404600"/>
            <a:ext cx="3193560" cy="57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3"/>
          <p:cNvSpPr/>
          <p:nvPr/>
        </p:nvSpPr>
        <p:spPr>
          <a:xfrm>
            <a:off x="1141560" y="4980960"/>
            <a:ext cx="3193560" cy="81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4"/>
          <p:cNvSpPr/>
          <p:nvPr/>
        </p:nvSpPr>
        <p:spPr>
          <a:xfrm>
            <a:off x="4489200" y="4404600"/>
            <a:ext cx="3198600" cy="57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5"/>
          <p:cNvSpPr/>
          <p:nvPr/>
        </p:nvSpPr>
        <p:spPr>
          <a:xfrm>
            <a:off x="4487760" y="4980960"/>
            <a:ext cx="3198600" cy="80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CustomShape 6"/>
          <p:cNvSpPr/>
          <p:nvPr/>
        </p:nvSpPr>
        <p:spPr>
          <a:xfrm>
            <a:off x="7852680" y="4404600"/>
            <a:ext cx="3188880" cy="57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CustomShape 7"/>
          <p:cNvSpPr/>
          <p:nvPr/>
        </p:nvSpPr>
        <p:spPr>
          <a:xfrm>
            <a:off x="7852320" y="4980960"/>
            <a:ext cx="3193200" cy="80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CustomShape 8"/>
          <p:cNvSpPr/>
          <p:nvPr/>
        </p:nvSpPr>
        <p:spPr>
          <a:xfrm>
            <a:off x="7525440" y="6380640"/>
            <a:ext cx="274140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de-AT" sz="105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13.10.2018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CustomShape 9"/>
          <p:cNvSpPr/>
          <p:nvPr/>
        </p:nvSpPr>
        <p:spPr>
          <a:xfrm>
            <a:off x="2324160" y="6380640"/>
            <a:ext cx="512316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de-AT" sz="1050" b="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www.vlsisystemdesign.com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CustomShape 10"/>
          <p:cNvSpPr/>
          <p:nvPr/>
        </p:nvSpPr>
        <p:spPr>
          <a:xfrm>
            <a:off x="10344960" y="6380640"/>
            <a:ext cx="76932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CustomShape 11"/>
          <p:cNvSpPr/>
          <p:nvPr/>
        </p:nvSpPr>
        <p:spPr>
          <a:xfrm>
            <a:off x="4573440" y="-360"/>
            <a:ext cx="304308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de-AT" sz="2000" b="0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VSDOpen Conference 2018</a:t>
            </a:r>
            <a:endParaRPr lang="de-AT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3" name="Grafik 222"/>
          <p:cNvPicPr/>
          <p:nvPr/>
        </p:nvPicPr>
        <p:blipFill>
          <a:blip r:embed="rId2"/>
          <a:stretch/>
        </p:blipFill>
        <p:spPr>
          <a:xfrm>
            <a:off x="3888000" y="720000"/>
            <a:ext cx="5779800" cy="5759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0</TotalTime>
  <Words>334</Words>
  <Application>Microsoft Office PowerPoint</Application>
  <PresentationFormat>Benutzerdefiniert</PresentationFormat>
  <Paragraphs>141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15</vt:i4>
      </vt:variant>
    </vt:vector>
  </HeadingPairs>
  <TitlesOfParts>
    <vt:vector size="18" baseType="lpstr">
      <vt:lpstr>Office Theme</vt:lpstr>
      <vt:lpstr>Office Theme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paper</dc:title>
  <dc:subject/>
  <dc:creator>anagha ghosh</dc:creator>
  <dc:description/>
  <cp:lastModifiedBy>Philipp Gühring</cp:lastModifiedBy>
  <cp:revision>11</cp:revision>
  <dcterms:created xsi:type="dcterms:W3CDTF">2018-09-11T06:04:11Z</dcterms:created>
  <dcterms:modified xsi:type="dcterms:W3CDTF">2018-10-21T21:03:10Z</dcterms:modified>
  <dc:language>de-AT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</vt:i4>
  </property>
</Properties>
</file>